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7" r:id="rId2"/>
    <p:sldId id="281" r:id="rId3"/>
    <p:sldId id="298" r:id="rId4"/>
    <p:sldId id="294" r:id="rId5"/>
    <p:sldId id="300" r:id="rId6"/>
    <p:sldId id="296" r:id="rId7"/>
    <p:sldId id="297" r:id="rId8"/>
    <p:sldId id="295" r:id="rId9"/>
    <p:sldId id="275" r:id="rId10"/>
    <p:sldId id="292" r:id="rId11"/>
    <p:sldId id="299" r:id="rId12"/>
    <p:sldId id="279" r:id="rId13"/>
    <p:sldId id="282" r:id="rId14"/>
    <p:sldId id="283" r:id="rId15"/>
    <p:sldId id="288" r:id="rId16"/>
    <p:sldId id="289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44" userDrawn="1">
          <p15:clr>
            <a:srgbClr val="A4A3A4"/>
          </p15:clr>
        </p15:guide>
        <p15:guide id="4" orient="horz" pos="41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79692" autoAdjust="0"/>
  </p:normalViewPr>
  <p:slideViewPr>
    <p:cSldViewPr snapToGrid="0" snapToObjects="1" showGuides="1">
      <p:cViewPr varScale="1">
        <p:scale>
          <a:sx n="85" d="100"/>
          <a:sy n="85" d="100"/>
        </p:scale>
        <p:origin x="2148" y="114"/>
      </p:cViewPr>
      <p:guideLst>
        <p:guide orient="horz" pos="2160"/>
        <p:guide pos="2880"/>
        <p:guide pos="144"/>
        <p:guide orient="horz" pos="41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53" d="100"/>
          <a:sy n="153" d="100"/>
        </p:scale>
        <p:origin x="61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AE9823D-E7A0-154B-AEAA-15E461D3C0D0}" type="datetimeFigureOut">
              <a:t>5/2/2023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0CE4613-F9BF-4E44-8F02-894C18ADDF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35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3C1B1CA-B611-4B47-8938-392A93F17A6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A070D6-16E7-3C48-9E19-3C7CB4EF7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1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57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80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02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86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3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04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43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91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15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27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228600" indent="-228600">
              <a:buAutoNum type="arabicPeriod"/>
            </a:pPr>
            <a:r>
              <a:rPr lang="en-US" dirty="0"/>
              <a:t>This example is from the most recent validation project – Instructional Technology.  They needed to update PKAs due to change in standards. Assessments included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 Portfolio, and (2) EDIT 6320 Final Project Rubric.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summary content validity index for Assessment 1: Portfolio is 1.00 for the 2-item measure. The CVI for Assessment 2: EDIT 6320 Final Project Rubric was 0.884 for the 10-item measure and 0.858 for the 11-item measure. Critical values for the CVRs were 0.693, 0.653, 0.620, 0.591, 0.566, 0.544, and 0.524 for 8, 9, 10, 11, 12, 13, and 14 respondents 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.05), respectively. In summary, these two tools are considered valid based on the content experts’ professional judgment. </a:t>
            </a:r>
          </a:p>
          <a:p>
            <a:pPr marL="228600" indent="-228600">
              <a:buAutoNum type="arabicPeriod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98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r>
              <a:rPr lang="en-US" dirty="0"/>
              <a:t>1. This example is from the most recent validation project – Instructional Technology. They needed to update PKAs due to change in standards.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41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21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06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070D6-16E7-3C48-9E19-3C7CB4EF721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68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14300" y="118346"/>
            <a:ext cx="8915399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1017588" y="3191328"/>
            <a:ext cx="71088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rPr>
              <a:t>Chartered by the state of Georgia in 1785, the University of Georgia is the birthplace of public higher education in America — launching our nation’s great tradition of world-class public education. What began as a commitment to inspire the next generation grows stronger today through global research, hands-on learning and extensive outreach. A top value in public higher education, Georgia’s flagship university thrives in a community that combines a culture-rich college town with a strong economic center.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584" y="1217416"/>
            <a:ext cx="1708832" cy="131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9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88">
          <p15:clr>
            <a:srgbClr val="FBAE40"/>
          </p15:clr>
        </p15:guide>
        <p15:guide id="4" pos="2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0" y="0"/>
            <a:ext cx="9144000" cy="6866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14300" y="118346"/>
            <a:ext cx="8915400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4" y="3983920"/>
            <a:ext cx="8578851" cy="43656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i="1">
                <a:solidFill>
                  <a:schemeClr val="bg1"/>
                </a:solidFill>
              </a:defRPr>
            </a:lvl1pPr>
            <a:lvl2pPr>
              <a:defRPr sz="1800" i="1">
                <a:solidFill>
                  <a:schemeClr val="bg1"/>
                </a:solidFill>
              </a:defRPr>
            </a:lvl2pPr>
            <a:lvl3pPr>
              <a:defRPr sz="1800" i="1">
                <a:solidFill>
                  <a:schemeClr val="bg1"/>
                </a:solidFill>
              </a:defRPr>
            </a:lvl3pPr>
            <a:lvl4pPr>
              <a:defRPr sz="1800" i="1">
                <a:solidFill>
                  <a:schemeClr val="bg1"/>
                </a:solidFill>
              </a:defRPr>
            </a:lvl4pPr>
            <a:lvl5pPr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Presenter’s Name 18–20 Pt Arial Italic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5" hasCustomPrompt="1"/>
          </p:nvPr>
        </p:nvSpPr>
        <p:spPr>
          <a:xfrm>
            <a:off x="282574" y="2930382"/>
            <a:ext cx="8578851" cy="4286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z="2400"/>
              <a:t>Presenter’s Name or Secondary Title 20–28 Pt Arial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480625"/>
            <a:ext cx="2438988" cy="354389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282575" y="1963614"/>
            <a:ext cx="8578850" cy="75406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5400" b="1" i="0">
                <a:latin typeface="Arial" charset="0"/>
                <a:ea typeface="Arial" charset="0"/>
                <a:cs typeface="Arial" charset="0"/>
              </a:rPr>
              <a:t>Title 48–54 Pt Arial Bold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23434EC7-78F3-6C4D-8105-1EAE6CDC04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4481" y="5695707"/>
            <a:ext cx="2701199" cy="74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4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orient="horz" pos="4176" userDrawn="1">
          <p15:clr>
            <a:srgbClr val="FBAE40"/>
          </p15:clr>
        </p15:guide>
        <p15:guide id="3" orient="horz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3429000" cy="6866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10" name="Picture Placeholder 32"/>
          <p:cNvSpPr>
            <a:spLocks noGrp="1"/>
          </p:cNvSpPr>
          <p:nvPr>
            <p:ph type="pic" sz="quarter" idx="15" hasCustomPrompt="1"/>
          </p:nvPr>
        </p:nvSpPr>
        <p:spPr>
          <a:xfrm>
            <a:off x="3429000" y="0"/>
            <a:ext cx="5714999" cy="6866092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/>
              <a:t>Click icon and select an image. Use the CROP tool under the PICTURE FORMAT tab to adjust.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14300" y="6747746"/>
            <a:ext cx="3314700" cy="0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114300" y="118345"/>
            <a:ext cx="3314700" cy="0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14300" y="118345"/>
            <a:ext cx="0" cy="6629401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979885"/>
            <a:ext cx="1694041" cy="2461477"/>
          </a:xfrm>
          <a:prstGeom prst="rect">
            <a:avLst/>
          </a:prstGeom>
        </p:spPr>
      </p:pic>
      <p:sp>
        <p:nvSpPr>
          <p:cNvPr id="22" name="Text Placeholder 38"/>
          <p:cNvSpPr>
            <a:spLocks noGrp="1"/>
          </p:cNvSpPr>
          <p:nvPr>
            <p:ph type="body" sz="quarter" idx="16" hasCustomPrompt="1"/>
          </p:nvPr>
        </p:nvSpPr>
        <p:spPr>
          <a:xfrm>
            <a:off x="498698" y="4381438"/>
            <a:ext cx="2622189" cy="63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 i="1"/>
              <a:t>Presenter’s Name 18 Pt Arial Italic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98475" y="1423987"/>
            <a:ext cx="2622550" cy="173641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>
                <a:latin typeface="Arial" charset="0"/>
                <a:ea typeface="Arial" charset="0"/>
                <a:cs typeface="Arial" charset="0"/>
              </a:rPr>
              <a:t>Title 32–40 Pt Arial Bold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98475" y="3160405"/>
            <a:ext cx="2622550" cy="5746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b="0" i="0">
                <a:latin typeface="Arial" charset="0"/>
                <a:ea typeface="Arial" charset="0"/>
                <a:cs typeface="Arial" charset="0"/>
              </a:rPr>
              <a:t>Name or Secondary Title 18–20 Pt Arial</a:t>
            </a:r>
            <a:endParaRPr lang="en-US"/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0670EFDB-1251-7C49-A823-B6B15DCBA7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8661" y="5739724"/>
            <a:ext cx="2542712" cy="69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5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6">
          <p15:clr>
            <a:srgbClr val="FBAE40"/>
          </p15:clr>
        </p15:guide>
        <p15:guide id="2" orient="horz" pos="3808">
          <p15:clr>
            <a:srgbClr val="FBAE40"/>
          </p15:clr>
        </p15:guide>
        <p15:guide id="3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499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and select an image. Use the CROP tool under the PICTURE FORMAT tab to adjust.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5143500"/>
            <a:ext cx="9144000" cy="1722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14300" y="6747746"/>
            <a:ext cx="8915399" cy="0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114300" y="5143500"/>
            <a:ext cx="0" cy="1604246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9029699" y="5143500"/>
            <a:ext cx="0" cy="1604246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87" y="4944999"/>
            <a:ext cx="543277" cy="566977"/>
          </a:xfrm>
          <a:prstGeom prst="rect">
            <a:avLst/>
          </a:prstGeom>
        </p:spPr>
      </p:pic>
      <p:sp>
        <p:nvSpPr>
          <p:cNvPr id="2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91771" y="5231534"/>
            <a:ext cx="8537928" cy="54628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600" b="1"/>
              <a:t>Title 32–40 Pt Arial Bold</a:t>
            </a:r>
            <a:endParaRPr lang="en-US"/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492125" y="5777820"/>
            <a:ext cx="5500113" cy="3460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Presenter or Second Title 18–20 Pt Arial</a:t>
            </a:r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492125" y="6242956"/>
            <a:ext cx="5500113" cy="38644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 i="1"/>
              <a:t>Presenter’s Name 18 Pt Arial Italic</a:t>
            </a:r>
            <a:endParaRPr lang="en-US"/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3054BAFB-EF9F-0C4E-B23D-BA4E52DC3A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47477" y="6049113"/>
            <a:ext cx="1834848" cy="50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0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08" userDrawn="1">
          <p15:clr>
            <a:srgbClr val="FBAE40"/>
          </p15:clr>
        </p15:guide>
        <p15:guide id="2" orient="horz" pos="403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057900"/>
            <a:ext cx="9144000" cy="80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14300" y="118346"/>
            <a:ext cx="8915399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58582" y="454614"/>
            <a:ext cx="8251825" cy="6238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3600" b="1" u="sng"/>
              <a:t>Header 24–40 Pt in Arial Bold</a:t>
            </a:r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1500" y="-276453"/>
            <a:ext cx="471091" cy="684505"/>
          </a:xfrm>
          <a:prstGeom prst="rect">
            <a:avLst/>
          </a:prstGeom>
        </p:spPr>
      </p:pic>
      <p:sp>
        <p:nvSpPr>
          <p:cNvPr id="5" name="Media Placeholder 4"/>
          <p:cNvSpPr>
            <a:spLocks noGrp="1"/>
          </p:cNvSpPr>
          <p:nvPr>
            <p:ph type="media" sz="quarter" idx="16"/>
          </p:nvPr>
        </p:nvSpPr>
        <p:spPr>
          <a:xfrm>
            <a:off x="914400" y="1377597"/>
            <a:ext cx="7315200" cy="41148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aseline="0"/>
            </a:lvl1pPr>
          </a:lstStyle>
          <a:p>
            <a:r>
              <a:rPr lang="en-US" sz="1800"/>
              <a:t>Click icon to add media</a:t>
            </a:r>
            <a:endParaRPr lang="en-US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6892000" y="61018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549356" y="6238867"/>
            <a:ext cx="562541" cy="335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A9C333-8DEA-A549-BB52-FB8135D4E171}" type="slidenum">
              <a:rPr lang="en-US" sz="1300" b="1" i="0" u="sng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l"/>
              <a:t>‹#›</a:t>
            </a:fld>
            <a:endParaRPr lang="en-US" sz="1300" b="1" i="0" u="sng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33913" y="6286540"/>
            <a:ext cx="3913187" cy="227013"/>
          </a:xfrm>
        </p:spPr>
        <p:txBody>
          <a:bodyPr>
            <a:noAutofit/>
          </a:bodyPr>
          <a:lstStyle>
            <a:lvl1pPr marL="0" indent="0" algn="r">
              <a:buNone/>
              <a:defRPr sz="13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300" b="1" i="0">
                <a:latin typeface="Arial" charset="0"/>
                <a:ea typeface="Arial" charset="0"/>
                <a:cs typeface="Arial" charset="0"/>
              </a:rPr>
              <a:t>sample.uga.edu</a:t>
            </a:r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839EA64-3E71-1E43-84E6-6D2564A78A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9201" y="6215487"/>
            <a:ext cx="2473999" cy="41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07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orient="horz" pos="404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057900"/>
            <a:ext cx="9144000" cy="80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14300" y="118346"/>
            <a:ext cx="8915399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1500" y="-276453"/>
            <a:ext cx="471091" cy="684505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57200" y="393700"/>
            <a:ext cx="825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3600" b="1" i="0" u="sng">
                <a:latin typeface="Arial" charset="0"/>
                <a:ea typeface="Arial" charset="0"/>
                <a:cs typeface="Arial" charset="0"/>
              </a:rPr>
              <a:t>Agenda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63550" y="1078501"/>
            <a:ext cx="8253413" cy="4632563"/>
          </a:xfrm>
        </p:spPr>
        <p:txBody>
          <a:bodyPr/>
          <a:lstStyle>
            <a:lvl1pPr marL="0" indent="-28575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  <a:defRPr sz="1800" b="1" i="0">
                <a:latin typeface="Arial" charset="0"/>
                <a:ea typeface="Arial" charset="0"/>
                <a:cs typeface="Arial" charset="0"/>
              </a:defRPr>
            </a:lvl1pPr>
            <a:lvl2pPr marL="914400" indent="-285750">
              <a:lnSpc>
                <a:spcPct val="100000"/>
              </a:lnSpc>
              <a:buFont typeface="Arial" charset="0"/>
              <a:buChar char="•"/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Agenda topic 1 18 Pt Arial Bold</a:t>
            </a:r>
          </a:p>
          <a:p>
            <a:pPr lvl="1"/>
            <a:r>
              <a:rPr lang="en-US"/>
              <a:t>Presenter or Sub-topic 14 Pt Arial</a:t>
            </a: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549356" y="6238867"/>
            <a:ext cx="562541" cy="335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A9C333-8DEA-A549-BB52-FB8135D4E171}" type="slidenum">
              <a:rPr lang="en-US" sz="1300" b="1" i="0" u="sng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l"/>
              <a:t>‹#›</a:t>
            </a:fld>
            <a:endParaRPr lang="en-US" sz="1300" b="1" i="0" u="sng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33913" y="6286540"/>
            <a:ext cx="3913187" cy="227013"/>
          </a:xfrm>
        </p:spPr>
        <p:txBody>
          <a:bodyPr>
            <a:noAutofit/>
          </a:bodyPr>
          <a:lstStyle>
            <a:lvl1pPr marL="0" indent="0" algn="r">
              <a:buNone/>
              <a:defRPr sz="13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300" b="1" i="0">
                <a:latin typeface="Arial" charset="0"/>
                <a:ea typeface="Arial" charset="0"/>
                <a:cs typeface="Arial" charset="0"/>
              </a:rPr>
              <a:t>sample.uga.edu</a:t>
            </a:r>
            <a:endParaRPr lang="en-US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E269A753-5E45-0746-AF9F-6A0ADA57A6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9201" y="6215487"/>
            <a:ext cx="2473999" cy="41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65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88" userDrawn="1">
          <p15:clr>
            <a:srgbClr val="FBAE40"/>
          </p15:clr>
        </p15:guide>
        <p15:guide id="4" pos="2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057900"/>
            <a:ext cx="9144000" cy="80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14300" y="118346"/>
            <a:ext cx="8915399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58582" y="454613"/>
            <a:ext cx="8251825" cy="71696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3600" b="1" u="sng"/>
              <a:t>Header 24–40 Pt in Arial Bold</a:t>
            </a:r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1500" y="-276453"/>
            <a:ext cx="471091" cy="68450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8788" y="1171575"/>
            <a:ext cx="8251825" cy="438943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sz="1800"/>
              <a:t>Body Content 18 Pt Arial</a:t>
            </a:r>
            <a:endParaRPr lang="en-US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549356" y="6238867"/>
            <a:ext cx="562541" cy="335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A9C333-8DEA-A549-BB52-FB8135D4E171}" type="slidenum">
              <a:rPr lang="en-US" sz="1300" b="1" i="0" u="sng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l"/>
              <a:t>‹#›</a:t>
            </a:fld>
            <a:endParaRPr lang="en-US" sz="1300" b="1" i="0" u="sng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33913" y="6286540"/>
            <a:ext cx="3913187" cy="227013"/>
          </a:xfrm>
        </p:spPr>
        <p:txBody>
          <a:bodyPr>
            <a:noAutofit/>
          </a:bodyPr>
          <a:lstStyle>
            <a:lvl1pPr marL="0" indent="0" algn="r">
              <a:buNone/>
              <a:defRPr sz="13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300" b="1" i="0">
                <a:latin typeface="Arial" charset="0"/>
                <a:ea typeface="Arial" charset="0"/>
                <a:cs typeface="Arial" charset="0"/>
              </a:rPr>
              <a:t>sample.uga.edu</a:t>
            </a:r>
            <a:endParaRPr lang="en-US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28D0DA1C-21A8-364F-B2DD-47D834942B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9201" y="6215487"/>
            <a:ext cx="2473999" cy="41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90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88">
          <p15:clr>
            <a:srgbClr val="FBAE40"/>
          </p15:clr>
        </p15:guide>
        <p15:guide id="4" pos="2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057900"/>
            <a:ext cx="9144000" cy="80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14300" y="118346"/>
            <a:ext cx="8915399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1500" y="-276453"/>
            <a:ext cx="471091" cy="684505"/>
          </a:xfrm>
          <a:prstGeom prst="rect">
            <a:avLst/>
          </a:prstGeom>
        </p:spPr>
      </p:pic>
      <p:sp>
        <p:nvSpPr>
          <p:cNvPr id="22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459686" y="1165485"/>
            <a:ext cx="3521764" cy="43884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baseline="0"/>
            </a:lvl1pPr>
          </a:lstStyle>
          <a:p>
            <a:pPr lvl="0"/>
            <a:r>
              <a:rPr lang="en-US" sz="1800" b="0"/>
              <a:t>Body Content 18 Pt Arial</a:t>
            </a:r>
          </a:p>
          <a:p>
            <a:pPr lvl="0"/>
            <a:endParaRPr lang="en-US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4484916" y="1165485"/>
            <a:ext cx="3521764" cy="43884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baseline="0"/>
            </a:lvl1pPr>
          </a:lstStyle>
          <a:p>
            <a:pPr lvl="0"/>
            <a:r>
              <a:rPr lang="en-US" sz="1800" b="0"/>
              <a:t>Body Content 18 Pt Arial</a:t>
            </a:r>
          </a:p>
          <a:p>
            <a:pPr lvl="0"/>
            <a:endParaRPr lang="en-US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459686" y="463202"/>
            <a:ext cx="3521764" cy="70228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 i="0" u="sng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2800" b="1" i="0" u="sng">
                <a:latin typeface="Arial" charset="0"/>
                <a:ea typeface="Arial" charset="0"/>
                <a:cs typeface="Arial" charset="0"/>
              </a:rPr>
              <a:t>Header Column 1</a:t>
            </a:r>
            <a:endParaRPr lang="en-US"/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4484916" y="463202"/>
            <a:ext cx="3521764" cy="70228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 i="0" u="sng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2800" b="1" i="0" u="sng">
                <a:latin typeface="Arial" charset="0"/>
                <a:ea typeface="Arial" charset="0"/>
                <a:cs typeface="Arial" charset="0"/>
              </a:rPr>
              <a:t>Header Column 1</a:t>
            </a:r>
            <a:endParaRPr lang="en-US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549356" y="6238867"/>
            <a:ext cx="562541" cy="335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A9C333-8DEA-A549-BB52-FB8135D4E171}" type="slidenum">
              <a:rPr lang="en-US" sz="1300" b="1" i="0" u="sng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l"/>
              <a:t>‹#›</a:t>
            </a:fld>
            <a:endParaRPr lang="en-US" sz="1300" b="1" i="0" u="sng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33913" y="6286540"/>
            <a:ext cx="3913187" cy="227013"/>
          </a:xfrm>
        </p:spPr>
        <p:txBody>
          <a:bodyPr>
            <a:noAutofit/>
          </a:bodyPr>
          <a:lstStyle>
            <a:lvl1pPr marL="0" indent="0" algn="r">
              <a:buNone/>
              <a:defRPr sz="13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300" b="1" i="0">
                <a:latin typeface="Arial" charset="0"/>
                <a:ea typeface="Arial" charset="0"/>
                <a:cs typeface="Arial" charset="0"/>
              </a:rPr>
              <a:t>sample.uga.edu</a:t>
            </a:r>
            <a:endParaRPr lang="en-US"/>
          </a:p>
        </p:txBody>
      </p:sp>
      <p:pic>
        <p:nvPicPr>
          <p:cNvPr id="18" name="Picture 17" descr="Text&#10;&#10;Description automatically generated">
            <a:extLst>
              <a:ext uri="{FF2B5EF4-FFF2-40B4-BE49-F238E27FC236}">
                <a16:creationId xmlns:a16="http://schemas.microsoft.com/office/drawing/2014/main" id="{CD4F0A8B-CC2E-FB42-ABCD-77B84291B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9201" y="6215487"/>
            <a:ext cx="2473999" cy="41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60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userDrawn="1">
          <p15:clr>
            <a:srgbClr val="FBAE40"/>
          </p15:clr>
        </p15:guide>
        <p15:guide id="3" pos="360" userDrawn="1">
          <p15:clr>
            <a:srgbClr val="FBAE40"/>
          </p15:clr>
        </p15:guide>
        <p15:guide id="4" pos="720" userDrawn="1">
          <p15:clr>
            <a:srgbClr val="FBAE40"/>
          </p15:clr>
        </p15:guide>
        <p15:guide id="5" pos="1080" userDrawn="1">
          <p15:clr>
            <a:srgbClr val="FBAE40"/>
          </p15:clr>
        </p15:guide>
        <p15:guide id="6" pos="1440" userDrawn="1">
          <p15:clr>
            <a:srgbClr val="FBAE40"/>
          </p15:clr>
        </p15:guide>
        <p15:guide id="7" pos="1800" userDrawn="1">
          <p15:clr>
            <a:srgbClr val="FBAE40"/>
          </p15:clr>
        </p15:guide>
        <p15:guide id="8" pos="2160" userDrawn="1">
          <p15:clr>
            <a:srgbClr val="FBAE40"/>
          </p15:clr>
        </p15:guide>
        <p15:guide id="9" pos="2520" userDrawn="1">
          <p15:clr>
            <a:srgbClr val="FBAE40"/>
          </p15:clr>
        </p15:guide>
        <p15:guide id="10" pos="3240" userDrawn="1">
          <p15:clr>
            <a:srgbClr val="FBAE40"/>
          </p15:clr>
        </p15:guide>
        <p15:guide id="11" pos="3600" userDrawn="1">
          <p15:clr>
            <a:srgbClr val="FBAE40"/>
          </p15:clr>
        </p15:guide>
        <p15:guide id="12" pos="3960" userDrawn="1">
          <p15:clr>
            <a:srgbClr val="FBAE40"/>
          </p15:clr>
        </p15:guide>
        <p15:guide id="13" pos="4320" userDrawn="1">
          <p15:clr>
            <a:srgbClr val="FBAE40"/>
          </p15:clr>
        </p15:guide>
        <p15:guide id="14" pos="5040" userDrawn="1">
          <p15:clr>
            <a:srgbClr val="FBAE40"/>
          </p15:clr>
        </p15:guide>
        <p15:guide id="15" pos="5400" userDrawn="1">
          <p15:clr>
            <a:srgbClr val="FBAE40"/>
          </p15:clr>
        </p15:guide>
        <p15:guide id="16" pos="5760" userDrawn="1">
          <p15:clr>
            <a:srgbClr val="FBAE40"/>
          </p15:clr>
        </p15:guide>
        <p15:guide id="17" pos="4680" userDrawn="1">
          <p15:clr>
            <a:srgbClr val="FBAE40"/>
          </p15:clr>
        </p15:guide>
        <p15:guide id="18" orient="horz" pos="3852" userDrawn="1">
          <p15:clr>
            <a:srgbClr val="FBAE40"/>
          </p15:clr>
        </p15:guide>
        <p15:guide id="19" orient="horz" pos="4176" userDrawn="1">
          <p15:clr>
            <a:srgbClr val="FBAE40"/>
          </p15:clr>
        </p15:guide>
        <p15:guide id="20" pos="144" userDrawn="1">
          <p15:clr>
            <a:srgbClr val="FBAE40"/>
          </p15:clr>
        </p15:guide>
        <p15:guide id="21" orient="horz" pos="288" userDrawn="1">
          <p15:clr>
            <a:srgbClr val="FBAE40"/>
          </p15:clr>
        </p15:guide>
        <p15:guide id="22" pos="28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057900"/>
            <a:ext cx="9144000" cy="80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14300" y="118346"/>
            <a:ext cx="8915399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1500" y="-276453"/>
            <a:ext cx="471091" cy="684505"/>
          </a:xfrm>
          <a:prstGeom prst="rect">
            <a:avLst/>
          </a:prstGeom>
        </p:spPr>
      </p:pic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5611"/>
            <a:ext cx="2378075" cy="70961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u="sng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3327263" y="455612"/>
            <a:ext cx="2378075" cy="7096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u="sng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24–40 Pt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6178137" y="455612"/>
            <a:ext cx="2378075" cy="7096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u="sng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Arial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165225"/>
            <a:ext cx="2378075" cy="43894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sz="1800"/>
              <a:t>Body Content 18 Pt Arial</a:t>
            </a:r>
            <a:endParaRPr lang="en-US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327263" y="1165225"/>
            <a:ext cx="2378075" cy="43894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sz="1800"/>
              <a:t>Body Content 18 Pt Arial</a:t>
            </a:r>
            <a:endParaRPr lang="en-US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78137" y="1165225"/>
            <a:ext cx="2378075" cy="43894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sz="1800"/>
              <a:t>Body Content 18 Pt Arial</a:t>
            </a:r>
            <a:endParaRPr lang="en-US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549356" y="6238867"/>
            <a:ext cx="562541" cy="335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25A9C333-8DEA-A549-BB52-FB8135D4E171}" type="slidenum">
              <a:rPr lang="en-US" sz="1300" b="1" i="0" u="sng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l"/>
              <a:t>‹#›</a:t>
            </a:fld>
            <a:endParaRPr lang="en-US" sz="1300" b="1" i="0" u="sng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4633913" y="6286540"/>
            <a:ext cx="3913187" cy="227013"/>
          </a:xfrm>
        </p:spPr>
        <p:txBody>
          <a:bodyPr>
            <a:noAutofit/>
          </a:bodyPr>
          <a:lstStyle>
            <a:lvl1pPr marL="0" indent="0" algn="r">
              <a:buNone/>
              <a:defRPr sz="13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300" b="1" i="0">
                <a:latin typeface="Arial" charset="0"/>
                <a:ea typeface="Arial" charset="0"/>
                <a:cs typeface="Arial" charset="0"/>
              </a:rPr>
              <a:t>sample.uga.edu</a:t>
            </a:r>
            <a:endParaRPr lang="en-US"/>
          </a:p>
        </p:txBody>
      </p:sp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DD7AB6C2-86DA-9844-8203-4B516C82EB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9201" y="6215487"/>
            <a:ext cx="2473999" cy="41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78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userDrawn="1">
          <p15:clr>
            <a:srgbClr val="FBAE40"/>
          </p15:clr>
        </p15:guide>
        <p15:guide id="3" pos="360" userDrawn="1">
          <p15:clr>
            <a:srgbClr val="FBAE40"/>
          </p15:clr>
        </p15:guide>
        <p15:guide id="4" pos="720" userDrawn="1">
          <p15:clr>
            <a:srgbClr val="FBAE40"/>
          </p15:clr>
        </p15:guide>
        <p15:guide id="5" pos="1080" userDrawn="1">
          <p15:clr>
            <a:srgbClr val="FBAE40"/>
          </p15:clr>
        </p15:guide>
        <p15:guide id="6" pos="1440" userDrawn="1">
          <p15:clr>
            <a:srgbClr val="FBAE40"/>
          </p15:clr>
        </p15:guide>
        <p15:guide id="7" pos="1800" userDrawn="1">
          <p15:clr>
            <a:srgbClr val="FBAE40"/>
          </p15:clr>
        </p15:guide>
        <p15:guide id="8" pos="2160" userDrawn="1">
          <p15:clr>
            <a:srgbClr val="FBAE40"/>
          </p15:clr>
        </p15:guide>
        <p15:guide id="9" pos="2520" userDrawn="1">
          <p15:clr>
            <a:srgbClr val="FBAE40"/>
          </p15:clr>
        </p15:guide>
        <p15:guide id="10" pos="3240" userDrawn="1">
          <p15:clr>
            <a:srgbClr val="FBAE40"/>
          </p15:clr>
        </p15:guide>
        <p15:guide id="11" pos="3600" userDrawn="1">
          <p15:clr>
            <a:srgbClr val="FBAE40"/>
          </p15:clr>
        </p15:guide>
        <p15:guide id="12" pos="3960" userDrawn="1">
          <p15:clr>
            <a:srgbClr val="FBAE40"/>
          </p15:clr>
        </p15:guide>
        <p15:guide id="13" pos="4320" userDrawn="1">
          <p15:clr>
            <a:srgbClr val="FBAE40"/>
          </p15:clr>
        </p15:guide>
        <p15:guide id="14" pos="4680" userDrawn="1">
          <p15:clr>
            <a:srgbClr val="FBAE40"/>
          </p15:clr>
        </p15:guide>
        <p15:guide id="15" pos="5040" userDrawn="1">
          <p15:clr>
            <a:srgbClr val="FBAE40"/>
          </p15:clr>
        </p15:guide>
        <p15:guide id="16" pos="5400" userDrawn="1">
          <p15:clr>
            <a:srgbClr val="FBAE40"/>
          </p15:clr>
        </p15:guide>
        <p15:guide id="17" pos="5760" userDrawn="1">
          <p15:clr>
            <a:srgbClr val="FBAE40"/>
          </p15:clr>
        </p15:guide>
        <p15:guide id="18" orient="horz" pos="288" userDrawn="1">
          <p15:clr>
            <a:srgbClr val="FBAE40"/>
          </p15:clr>
        </p15:guide>
        <p15:guide id="19" pos="288" userDrawn="1">
          <p15:clr>
            <a:srgbClr val="FBAE40"/>
          </p15:clr>
        </p15:guide>
        <p15:guide id="20" orient="horz" pos="40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6866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14300" y="118346"/>
            <a:ext cx="8915400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38744" y="2581948"/>
            <a:ext cx="8040688" cy="8375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48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4800" b="1" i="0">
                <a:latin typeface="Arial" charset="0"/>
                <a:ea typeface="Arial" charset="0"/>
                <a:cs typeface="Arial" charset="0"/>
              </a:rPr>
              <a:t>Title 48–54 Pt Arial Bold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38744" y="3419524"/>
            <a:ext cx="8040688" cy="40000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/>
              <a:t>Presenter’s Name or Secondary Title 18–20 Pt Arial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8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2" hasCustomPrompt="1"/>
          </p:nvPr>
        </p:nvSpPr>
        <p:spPr>
          <a:xfrm>
            <a:off x="3425641" y="0"/>
            <a:ext cx="5718359" cy="68659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and select an image. Use the CROP tool under the PICTURE FORMAT tab to adjust.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3429000" cy="6866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14300" y="6747746"/>
            <a:ext cx="3314700" cy="0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14300" y="118345"/>
            <a:ext cx="3314700" cy="0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4300" y="118345"/>
            <a:ext cx="0" cy="6629401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98475" y="1423987"/>
            <a:ext cx="2622550" cy="173641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b="1" i="0">
                <a:latin typeface="Arial" charset="0"/>
                <a:ea typeface="Arial" charset="0"/>
                <a:cs typeface="Arial" charset="0"/>
              </a:rPr>
              <a:t>Title 32–40 Pt Arial Bold</a:t>
            </a:r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98475" y="3160405"/>
            <a:ext cx="2622550" cy="5746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b="0" i="0">
                <a:latin typeface="Arial" charset="0"/>
                <a:ea typeface="Arial" charset="0"/>
                <a:cs typeface="Arial" charset="0"/>
              </a:rPr>
              <a:t>Name or Secondary Title 18–20 Pt Arial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549184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and select an image. Use the CROP tool under the PICTURE FORMAT tab to adjust.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491843"/>
            <a:ext cx="9144000" cy="13742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14300" y="6747746"/>
            <a:ext cx="8915399" cy="0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9029699" y="5491843"/>
            <a:ext cx="0" cy="1255903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14300" y="5491843"/>
            <a:ext cx="0" cy="1255903"/>
          </a:xfrm>
          <a:prstGeom prst="line">
            <a:avLst/>
          </a:prstGeom>
          <a:ln w="9525">
            <a:solidFill>
              <a:srgbClr val="BC1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91771" y="5616681"/>
            <a:ext cx="8537928" cy="54628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600" b="1"/>
              <a:t>Title 32–40 Pt Arial Bold</a:t>
            </a:r>
            <a:endParaRPr lang="en-US"/>
          </a:p>
        </p:txBody>
      </p:sp>
      <p:sp>
        <p:nvSpPr>
          <p:cNvPr id="13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492125" y="6162967"/>
            <a:ext cx="5500113" cy="3460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Presenter or Second Title 18–20 Pt Arial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55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057900"/>
            <a:ext cx="9144000" cy="80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C1E3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14300" y="118346"/>
            <a:ext cx="8915399" cy="6629400"/>
          </a:xfrm>
          <a:prstGeom prst="rect">
            <a:avLst/>
          </a:prstGeom>
          <a:noFill/>
          <a:ln w="9525">
            <a:solidFill>
              <a:srgbClr val="BC1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14299" y="2184426"/>
            <a:ext cx="8915399" cy="81320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4000" b="1" i="1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4000" b="1" i="1">
                <a:latin typeface="Arial" charset="0"/>
                <a:ea typeface="Arial" charset="0"/>
                <a:cs typeface="Arial" charset="0"/>
              </a:rPr>
              <a:t>Thank you 40 Pt Arial Bold Italic.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14300" y="2997630"/>
            <a:ext cx="8915400" cy="33951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0" i="1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b="0" i="1">
                <a:latin typeface="Arial" charset="0"/>
                <a:ea typeface="Arial" charset="0"/>
                <a:cs typeface="Arial" charset="0"/>
              </a:rPr>
              <a:t>Questions? OR Contact Information OR Closing Statement 18 Pt Arial Italic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83F476CE-6D4A-244A-BFF9-FF703423B3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9201" y="6215487"/>
            <a:ext cx="2473999" cy="41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4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F062D-94C4-B14A-9F03-030FDFF79811}" type="datetimeFigureOut">
              <a:t>5/2/2023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9C333-8DEA-A549-BB52-FB8135D4E1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1" r:id="rId2"/>
    <p:sldLayoutId id="2147483679" r:id="rId3"/>
    <p:sldLayoutId id="2147483675" r:id="rId4"/>
    <p:sldLayoutId id="2147483664" r:id="rId5"/>
    <p:sldLayoutId id="2147483676" r:id="rId6"/>
    <p:sldLayoutId id="2147483678" r:id="rId7"/>
    <p:sldLayoutId id="2147483665" r:id="rId8"/>
    <p:sldLayoutId id="2147483666" r:id="rId9"/>
    <p:sldLayoutId id="2147483673" r:id="rId10"/>
    <p:sldLayoutId id="2147483667" r:id="rId11"/>
    <p:sldLayoutId id="2147483668" r:id="rId12"/>
    <p:sldLayoutId id="214748366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Associate%20Dean%20for%20Academic%20Programs/1-CAEP%20Assessment%20Tools/Intern%20Keys/Fall%202021-Spring%202022%20Intern%20Keys%20Output/InternKeys%20Ratings%20and%20Reliability%20Indices_Elementary%20Education%20Fall%202021-Spring%202022.doc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isticssolutions.com/free-resources/directory-of-statistical-analyses/generalized-linear-model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tatisticssolutions.com/multicollinearity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Associate%20Dean%20for%20Academic%20Programs/1-CAEP%20Assessment%20Tools/Content%20Validation%20Processes/Complete/Health%20and%20Physical%20Education/Content%20Validation%20Processes%20for%20Health%20and%20Physical%20Education.doc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neuhart@uga.ed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amcdonal@uga.edu" TargetMode="External"/><Relationship Id="rId4" Type="http://schemas.openxmlformats.org/officeDocument/2006/relationships/hyperlink" Target="mailto:paige.tompkins@uga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BA446-75C2-584A-94A5-DCA407EE9A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2575" y="2124035"/>
            <a:ext cx="8578850" cy="1595745"/>
          </a:xfrm>
        </p:spPr>
        <p:txBody>
          <a:bodyPr/>
          <a:lstStyle/>
          <a:p>
            <a:r>
              <a:rPr lang="en-US" sz="2800" dirty="0"/>
              <a:t>Georgia Assessment Directors’ Association </a:t>
            </a:r>
          </a:p>
          <a:p>
            <a:endParaRPr lang="en-US" sz="2800" dirty="0"/>
          </a:p>
          <a:p>
            <a:r>
              <a:rPr lang="en-US" sz="2000" dirty="0"/>
              <a:t>May 2, 2023</a:t>
            </a:r>
          </a:p>
          <a:p>
            <a:r>
              <a:rPr lang="en-US" sz="2000" dirty="0"/>
              <a:t>9:05-10:05 am</a:t>
            </a:r>
          </a:p>
          <a:p>
            <a:endParaRPr lang="en-US" sz="2800" dirty="0"/>
          </a:p>
          <a:p>
            <a:r>
              <a:rPr lang="en-US" sz="3600" b="0" dirty="0">
                <a:solidFill>
                  <a:srgbClr val="FF0000"/>
                </a:solidFill>
              </a:rPr>
              <a:t>Validity and Reliability of Program Assessments </a:t>
            </a:r>
            <a:r>
              <a:rPr lang="en-US" sz="2800" b="0" dirty="0"/>
              <a:t>	</a:t>
            </a:r>
            <a:endParaRPr lang="en-US" sz="6600" b="0" dirty="0"/>
          </a:p>
        </p:txBody>
      </p:sp>
    </p:spTree>
    <p:extLst>
      <p:ext uri="{BB962C8B-B14F-4D97-AF65-F5344CB8AC3E}">
        <p14:creationId xmlns:p14="http://schemas.microsoft.com/office/powerpoint/2010/main" val="2080231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u="none" dirty="0"/>
              <a:t>Reliability and Validity: Base Definitions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43A846-D89F-4489-8831-283BA20B21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Reliability</a:t>
            </a:r>
            <a:r>
              <a:rPr lang="en-US" dirty="0"/>
              <a:t>.</a:t>
            </a:r>
          </a:p>
          <a:p>
            <a:r>
              <a:rPr lang="en-US" dirty="0"/>
              <a:t>The degree to which test scores for a group of test takers are consistent for repeated evaluations of a measurement procedure. A measure is said to have a high reliability if it produces consistent results under consistent conditions, and for multiple evaluators.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Validity</a:t>
            </a:r>
            <a:r>
              <a:rPr lang="en-US" dirty="0"/>
              <a:t>.</a:t>
            </a:r>
          </a:p>
          <a:p>
            <a:r>
              <a:rPr lang="en-US" dirty="0"/>
              <a:t>The extent to which a set of operations, test, or other assessment measures what it is intended to measure. Validity is not a property of a data set but refers to the </a:t>
            </a:r>
            <a:r>
              <a:rPr lang="en-US" i="1" dirty="0">
                <a:solidFill>
                  <a:srgbClr val="FF0000"/>
                </a:solidFill>
              </a:rPr>
              <a:t>appropriateness </a:t>
            </a:r>
            <a:r>
              <a:rPr lang="en-US" dirty="0"/>
              <a:t>of instruments and </a:t>
            </a:r>
            <a:r>
              <a:rPr lang="en-US" i="1" dirty="0">
                <a:solidFill>
                  <a:srgbClr val="FF0000"/>
                </a:solidFill>
              </a:rPr>
              <a:t>inferences </a:t>
            </a:r>
            <a:r>
              <a:rPr lang="en-US" dirty="0"/>
              <a:t>from test scores or other forms of assessment and the credibility of the interpretations that are made concerning the findings of a measurement effort.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81506-FEAD-4CEF-A49C-FD3645EA38E9}"/>
              </a:ext>
            </a:extLst>
          </p:cNvPr>
          <p:cNvSpPr txBox="1"/>
          <p:nvPr/>
        </p:nvSpPr>
        <p:spPr>
          <a:xfrm>
            <a:off x="4074695" y="55610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13C0F18-059B-4407-9C11-79AD6B0F8E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CAEP,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5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u="none" dirty="0"/>
              <a:t>Reliability Options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43A846-D89F-4489-8831-283BA20B21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Internal Consistency (alpha)</a:t>
            </a:r>
            <a:r>
              <a:rPr lang="en-US" dirty="0"/>
              <a:t>.</a:t>
            </a:r>
          </a:p>
          <a:p>
            <a:r>
              <a:rPr lang="en-US" dirty="0"/>
              <a:t>The individual </a:t>
            </a:r>
            <a:r>
              <a:rPr lang="en-US" b="1" dirty="0"/>
              <a:t>items within </a:t>
            </a:r>
            <a:r>
              <a:rPr lang="en-US" dirty="0"/>
              <a:t>the assessment.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Internal Consistency (Interrater Reliability).</a:t>
            </a:r>
          </a:p>
          <a:p>
            <a:r>
              <a:rPr lang="en-US" dirty="0"/>
              <a:t>The same test conducted by different </a:t>
            </a:r>
            <a:r>
              <a:rPr lang="en-US" b="1" dirty="0"/>
              <a:t>people</a:t>
            </a:r>
            <a:r>
              <a:rPr lang="en-US" dirty="0"/>
              <a:t>.</a:t>
            </a:r>
            <a:endParaRPr lang="en-US" b="1" dirty="0">
              <a:solidFill>
                <a:srgbClr val="FF0000"/>
              </a:solidFill>
            </a:endParaRPr>
          </a:p>
          <a:p>
            <a:pPr marL="971550" lvl="1" indent="-285750"/>
            <a:r>
              <a:rPr lang="en-US" sz="1800" dirty="0"/>
              <a:t>Percent agreement</a:t>
            </a:r>
          </a:p>
          <a:p>
            <a:pPr marL="971550" lvl="1" indent="-285750"/>
            <a:r>
              <a:rPr lang="en-US" sz="1800" dirty="0"/>
              <a:t>Intra-class correlations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Parallel Forms.</a:t>
            </a:r>
          </a:p>
          <a:p>
            <a:r>
              <a:rPr lang="en-US" b="1" dirty="0"/>
              <a:t>Different versions</a:t>
            </a:r>
            <a:r>
              <a:rPr lang="en-US" dirty="0"/>
              <a:t> of a test which are designed to be equivalent.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Test-Retest</a:t>
            </a:r>
            <a:r>
              <a:rPr lang="en-US" dirty="0"/>
              <a:t>.</a:t>
            </a:r>
          </a:p>
          <a:p>
            <a:r>
              <a:rPr lang="en-US" dirty="0"/>
              <a:t>The same test over </a:t>
            </a:r>
            <a:r>
              <a:rPr lang="en-US" b="1" dirty="0"/>
              <a:t>time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81506-FEAD-4CEF-A49C-FD3645EA38E9}"/>
              </a:ext>
            </a:extLst>
          </p:cNvPr>
          <p:cNvSpPr txBox="1"/>
          <p:nvPr/>
        </p:nvSpPr>
        <p:spPr>
          <a:xfrm>
            <a:off x="4074695" y="55610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13C0F18-059B-4407-9C11-79AD6B0F8E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CAEP,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421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u="none" dirty="0"/>
              <a:t>Process for Establishing Reliability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458582" y="1327587"/>
            <a:ext cx="808851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High-quality assessments are developed (n = 80)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semester or annually, we collect data according to GaPSC Standards for number of local and EPP-level assessments for a </a:t>
            </a:r>
            <a:r>
              <a:rPr lang="en-US"/>
              <a:t>given program. 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Programs engage in training sessions or we provide EPP-level tools to guide raters with procedures for completing assessments.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Reliability write-ups are sent to program coordinators and filed.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examine results annually and if there are reliability issues, we engage in re-training and examination of the tool’s validity.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63995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u="none" dirty="0"/>
              <a:t>Reliability Questions from the Field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49BDE-19BF-4B3A-8C6C-57D8A3C6C1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How do you ensure that the various individuals who use an assessment to rate teachers are rating teachers in the same way. How can we help to ensure this happens?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Training is key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Calibration and retraining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How do you better ensure that the ratings are not inflated and instead truly reflect the teacher's level of proficiency?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Include expectations in your training materials for performance at developmental milestones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Look for extreme scoring patterns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Establish a mindset of growth and not perfection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How do you foster objectivity in the scoring assessments?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Training, training, training to understand what is being measured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If it is not clear to the assessor, consider refining exemplars or items on the assessment for clarity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What types of training do you provide those who use the assessments, and do you have calibration sessions? If so, of what do those sessions consist?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Video training (e.g., </a:t>
            </a:r>
            <a:r>
              <a:rPr lang="en-US" dirty="0" err="1"/>
              <a:t>InternKeys</a:t>
            </a:r>
            <a:r>
              <a:rPr lang="en-US" dirty="0"/>
              <a:t>, Dispositions)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Program-level training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Review of annual data sent back to programs for additional training supports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458582" y="1353912"/>
            <a:ext cx="8088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7286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u="none" dirty="0"/>
              <a:t>Reliability Using </a:t>
            </a:r>
            <a:r>
              <a:rPr lang="en-US" u="none" dirty="0" err="1"/>
              <a:t>InternKeys</a:t>
            </a:r>
            <a:endParaRPr lang="en-US" u="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43A846-D89F-4489-8831-283BA20B21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Note: Cronbach alpha values of .70 or higher (Nunnally &amp; Bernstein, 1984) are generally considered to demonstrate good reliability.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Note: The mean EPP mentor rating for all teacher candidates in Fall 2021 – Spring 2022 was 31.40 (</a:t>
            </a:r>
            <a:r>
              <a:rPr lang="en-US" i="1" dirty="0"/>
              <a:t>Sd</a:t>
            </a:r>
            <a:r>
              <a:rPr lang="en-US" dirty="0"/>
              <a:t> = 3.74; </a:t>
            </a:r>
            <a:r>
              <a:rPr lang="en-US" i="1" dirty="0"/>
              <a:t>n </a:t>
            </a:r>
            <a:r>
              <a:rPr lang="en-US" dirty="0"/>
              <a:t>=  485; </a:t>
            </a:r>
            <a:r>
              <a:rPr lang="en-US" i="1" dirty="0"/>
              <a:t>r</a:t>
            </a:r>
            <a:r>
              <a:rPr lang="en-US" dirty="0"/>
              <a:t> = .902). The mean EPP university supervisor rating for all teacher candidates in Fall 2021 – Spring 2022 was 31.58 (</a:t>
            </a:r>
            <a:r>
              <a:rPr lang="en-US" i="1" dirty="0"/>
              <a:t>Sd</a:t>
            </a:r>
            <a:r>
              <a:rPr lang="en-US" dirty="0"/>
              <a:t> = 3.85; </a:t>
            </a:r>
            <a:r>
              <a:rPr lang="en-US" i="1" dirty="0"/>
              <a:t>n </a:t>
            </a:r>
            <a:r>
              <a:rPr lang="en-US" dirty="0"/>
              <a:t>= 488; </a:t>
            </a:r>
            <a:r>
              <a:rPr lang="en-US" i="1" dirty="0"/>
              <a:t>r </a:t>
            </a:r>
            <a:r>
              <a:rPr lang="en-US" dirty="0"/>
              <a:t>= .926).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An intraclass correlation coefficient was calculated for all available data across the Fall 2021 – Spring 2022 year. This correlation assessed the consistency between the mentor teacher rating and the University of Georgia Supervisor rating. This correlation was conducted using a two-way mixed model, with absolute agreement. For Elementary Education, that correlation was 0.908. Values of intra-class correlation coefficients with values between 0.50 and 0.75 indicate moderate reliability, while values between 0.75 and 0.90 indicate good reliability. </a:t>
            </a:r>
          </a:p>
          <a:p>
            <a:endParaRPr lang="en-US" dirty="0"/>
          </a:p>
          <a:p>
            <a:r>
              <a:rPr lang="en-US" dirty="0">
                <a:hlinkClick r:id="rId3" action="ppaction://hlinkfile"/>
              </a:rPr>
              <a:t>Sample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83DFCB-95AD-47BD-8A87-437B203930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40505" y="6286540"/>
            <a:ext cx="5306595" cy="227013"/>
          </a:xfrm>
        </p:spPr>
        <p:txBody>
          <a:bodyPr/>
          <a:lstStyle/>
          <a:p>
            <a:r>
              <a:rPr lang="en-US" sz="1100" dirty="0"/>
              <a:t>Nunnally, J. C., Bernstein, I. H. (1994). Psychometric theory (3rd ed.). New York, NY: McGraw-Hill. </a:t>
            </a:r>
          </a:p>
          <a:p>
            <a:endParaRPr lang="en-US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81506-FEAD-4CEF-A49C-FD3645EA38E9}"/>
              </a:ext>
            </a:extLst>
          </p:cNvPr>
          <p:cNvSpPr txBox="1"/>
          <p:nvPr/>
        </p:nvSpPr>
        <p:spPr>
          <a:xfrm>
            <a:off x="4074695" y="55610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81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u="none" dirty="0"/>
              <a:t>Validation Options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43A846-D89F-4489-8831-283BA20B21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Factor Analysis</a:t>
            </a:r>
            <a:r>
              <a:rPr lang="en-US" dirty="0"/>
              <a:t>.</a:t>
            </a:r>
          </a:p>
          <a:p>
            <a:r>
              <a:rPr lang="en-US" b="1" dirty="0"/>
              <a:t>Factor analysis</a:t>
            </a:r>
            <a:r>
              <a:rPr lang="en-US" dirty="0"/>
              <a:t> is a technique that is used to reduce a large number of variables into fewer numbers of factors.  This technique extracts maximum common variance from all variables and puts them into a common score.  As an index of all variables, we can use this score for further analysis.  Factor analysis is part of </a:t>
            </a:r>
            <a:r>
              <a:rPr lang="en-US" u="sng" dirty="0">
                <a:hlinkClick r:id="rId3"/>
              </a:rPr>
              <a:t>general linear model (GLM)</a:t>
            </a:r>
            <a:r>
              <a:rPr lang="en-US" dirty="0"/>
              <a:t> and this method also assumes several assumptions: there is linear relationship, there is no </a:t>
            </a:r>
            <a:r>
              <a:rPr lang="en-US" u="sng" dirty="0">
                <a:hlinkClick r:id="rId4"/>
              </a:rPr>
              <a:t>multicollinearity</a:t>
            </a:r>
            <a:r>
              <a:rPr lang="en-US" dirty="0"/>
              <a:t>, it includes relevant variables into analysis, and there is true correlation between variables and factors. Several methods are available, but principal component analysis is used most commonly.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Lawshe’s</a:t>
            </a:r>
            <a:r>
              <a:rPr lang="en-US" b="1" dirty="0">
                <a:solidFill>
                  <a:srgbClr val="FF0000"/>
                </a:solidFill>
              </a:rPr>
              <a:t> Method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dirty="0" err="1"/>
              <a:t>Lawshe</a:t>
            </a:r>
            <a:r>
              <a:rPr lang="en-US" dirty="0"/>
              <a:t> method requires a content evaluation panel (e.g., subject-matter experts) to provide feedback on how well each question measures the construct in question. This panel identifies the overlap between the construct and the performance domain.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81506-FEAD-4CEF-A49C-FD3645EA38E9}"/>
              </a:ext>
            </a:extLst>
          </p:cNvPr>
          <p:cNvSpPr txBox="1"/>
          <p:nvPr/>
        </p:nvSpPr>
        <p:spPr>
          <a:xfrm>
            <a:off x="4074695" y="55610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13C0F18-059B-4407-9C11-79AD6B0F8E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CAEP,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174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u="none" dirty="0"/>
              <a:t>Timeline for Validation Processes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A1EA17B-50B2-47A1-AAA9-D17BA6810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656069"/>
              </p:ext>
            </p:extLst>
          </p:nvPr>
        </p:nvGraphicFramePr>
        <p:xfrm>
          <a:off x="553832" y="1366520"/>
          <a:ext cx="8156575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623">
                  <a:extLst>
                    <a:ext uri="{9D8B030D-6E8A-4147-A177-3AD203B41FA5}">
                      <a16:colId xmlns:a16="http://schemas.microsoft.com/office/drawing/2014/main" val="1286790218"/>
                    </a:ext>
                  </a:extLst>
                </a:gridCol>
                <a:gridCol w="6816952">
                  <a:extLst>
                    <a:ext uri="{9D8B030D-6E8A-4147-A177-3AD203B41FA5}">
                      <a16:colId xmlns:a16="http://schemas.microsoft.com/office/drawing/2014/main" val="107459174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19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2019 - 2020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Content validation </a:t>
                      </a:r>
                      <a:r>
                        <a:rPr lang="en-US" sz="1600"/>
                        <a:t>for program </a:t>
                      </a:r>
                      <a:r>
                        <a:rPr lang="en-US" sz="1600" dirty="0"/>
                        <a:t>key assessments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2020 - 2021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GaPSC</a:t>
                      </a:r>
                      <a:r>
                        <a:rPr lang="en-US" sz="1600" dirty="0"/>
                        <a:t> program approval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81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Fall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Instructional Technology content validation due to change in standards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0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2022 – 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Update program key assessments unit-wide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62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2023 – 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Content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2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2024 - 2025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First cycle of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5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2025 –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Second cycle of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0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2026 – 2027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Third cycle of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2027 - 2028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GaPSC</a:t>
                      </a:r>
                      <a:r>
                        <a:rPr lang="en-US" sz="1600" dirty="0"/>
                        <a:t>  program approval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97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871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582" y="609928"/>
            <a:ext cx="8251825" cy="623888"/>
          </a:xfrm>
        </p:spPr>
        <p:txBody>
          <a:bodyPr>
            <a:normAutofit lnSpcReduction="10000"/>
          </a:bodyPr>
          <a:lstStyle/>
          <a:p>
            <a:r>
              <a:rPr lang="en-US" u="none" dirty="0"/>
              <a:t>Content Validation Process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458582" y="1438423"/>
            <a:ext cx="8088518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Process. </a:t>
            </a:r>
            <a:r>
              <a:rPr lang="en-US" dirty="0"/>
              <a:t>Content experts were solicited from a roster of candidates supplied by faculty and included P-12 experts as well as teacher educators. Each content expert was provided with the assessment tools and asked to response to the following questions for each item on the two rubrics: </a:t>
            </a:r>
          </a:p>
          <a:p>
            <a:r>
              <a:rPr lang="en-US" dirty="0"/>
              <a:t> </a:t>
            </a:r>
          </a:p>
          <a:p>
            <a:pPr marL="342900" indent="-342900">
              <a:buAutoNum type="arabicParenBoth"/>
            </a:pPr>
            <a:r>
              <a:rPr lang="en-US" dirty="0"/>
              <a:t>Is this item essential, useful but not essential, or not useful?;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(2) Does the content in the rubric match the objective? (Yes/No);</a:t>
            </a:r>
          </a:p>
          <a:p>
            <a:endParaRPr lang="en-US" dirty="0"/>
          </a:p>
          <a:p>
            <a:r>
              <a:rPr lang="en-US" dirty="0"/>
              <a:t>(3) The meaning of the wording at each point in on the scale is clear. (Strongly Agree, Somewhat Agree, Neither Agree or Disagree, Somewhat Disagree, Strongly Disagree); and </a:t>
            </a:r>
          </a:p>
          <a:p>
            <a:endParaRPr lang="en-US" dirty="0"/>
          </a:p>
          <a:p>
            <a:r>
              <a:rPr lang="en-US" dirty="0"/>
              <a:t>(4) Please provide additional comments.</a:t>
            </a:r>
          </a:p>
          <a:p>
            <a:r>
              <a:rPr lang="en-US" dirty="0"/>
              <a:t> 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10034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u="none" dirty="0"/>
              <a:t>Content Validation Process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458582" y="1327587"/>
            <a:ext cx="808851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Content experts received a small stipend for their engagement in the validation processes.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Content experts were contacted by email.  Data were collected using Qualtrics.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all data were complied, content validity ratios (CVR) based on </a:t>
            </a:r>
            <a:r>
              <a:rPr lang="en-US" dirty="0" err="1"/>
              <a:t>Lawshe’s</a:t>
            </a:r>
            <a:r>
              <a:rPr lang="en-US" dirty="0"/>
              <a:t> method were calculated for each item on the tools (</a:t>
            </a:r>
            <a:r>
              <a:rPr lang="en-US" dirty="0" err="1"/>
              <a:t>Lawshe</a:t>
            </a:r>
            <a:r>
              <a:rPr lang="en-US" dirty="0"/>
              <a:t>, 1975).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Following examination of the CVRs, a content validity index (CVI) was calculated for the entire tool based on the remaining items that were above the established thresholds set forth for such processes (Wilson, Pan, &amp; </a:t>
            </a:r>
            <a:r>
              <a:rPr lang="en-US" dirty="0" err="1"/>
              <a:t>Schumsky</a:t>
            </a:r>
            <a:r>
              <a:rPr lang="en-US" dirty="0"/>
              <a:t>, 2012).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 action="ppaction://hlinkfile"/>
              </a:rPr>
              <a:t>Sample</a:t>
            </a:r>
            <a:r>
              <a:rPr lang="en-US" dirty="0"/>
              <a:t> </a:t>
            </a:r>
          </a:p>
          <a:p>
            <a:r>
              <a:rPr lang="en-US" dirty="0"/>
              <a:t> 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65516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u="none" dirty="0"/>
              <a:t>Another Content Validation Example from Instructional Technology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458582" y="1327587"/>
            <a:ext cx="808851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tools were constructed in alignment to the Georgia Professional Standards Commission Program Content Standards for Instructional Technology and the </a:t>
            </a:r>
            <a:r>
              <a:rPr lang="en-US" dirty="0" err="1"/>
              <a:t>GaPSC’s</a:t>
            </a:r>
            <a:r>
              <a:rPr lang="en-US" dirty="0"/>
              <a:t> Service/Leader Competencies: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1:  	Applications of data literacy; </a:t>
            </a:r>
          </a:p>
          <a:p>
            <a:r>
              <a:rPr lang="en-US" dirty="0"/>
              <a:t>2: 	Use of research and understanding of qualitative, quantitative, 	and/or mixed methods research methodologies; </a:t>
            </a:r>
          </a:p>
          <a:p>
            <a:r>
              <a:rPr lang="en-US" dirty="0"/>
              <a:t>3:  	Employment of data analysis and evidence to develop supportive 	school environments; </a:t>
            </a:r>
          </a:p>
          <a:p>
            <a:r>
              <a:rPr lang="en-US" dirty="0"/>
              <a:t>4:  	Leading and/or participating in collaborative activities with others 	such as peers, colleagues, teachers, administrators, community 	organizations, and parents;</a:t>
            </a:r>
          </a:p>
          <a:p>
            <a:r>
              <a:rPr lang="en-US" dirty="0"/>
              <a:t>5:  	Supporting appropriate applications of technology for their field of 	specialization; and </a:t>
            </a:r>
          </a:p>
          <a:p>
            <a:r>
              <a:rPr lang="en-US" dirty="0"/>
              <a:t>6:  	Application of professional dispositions, laws and policies, codes of 	ethics and professional standards appropriate to their field of 	specialization. </a:t>
            </a:r>
          </a:p>
          <a:p>
            <a:r>
              <a:rPr lang="en-US" dirty="0"/>
              <a:t> 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07342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u="none" dirty="0"/>
              <a:t>Another Content Validation 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821872" y="1327587"/>
            <a:ext cx="7725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684B797-671D-47A7-B80F-90FA0F650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68661"/>
              </p:ext>
            </p:extLst>
          </p:nvPr>
        </p:nvGraphicFramePr>
        <p:xfrm>
          <a:off x="596900" y="1118869"/>
          <a:ext cx="7886699" cy="47644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1672">
                  <a:extLst>
                    <a:ext uri="{9D8B030D-6E8A-4147-A177-3AD203B41FA5}">
                      <a16:colId xmlns:a16="http://schemas.microsoft.com/office/drawing/2014/main" val="525229066"/>
                    </a:ext>
                  </a:extLst>
                </a:gridCol>
                <a:gridCol w="981105">
                  <a:extLst>
                    <a:ext uri="{9D8B030D-6E8A-4147-A177-3AD203B41FA5}">
                      <a16:colId xmlns:a16="http://schemas.microsoft.com/office/drawing/2014/main" val="1724318671"/>
                    </a:ext>
                  </a:extLst>
                </a:gridCol>
                <a:gridCol w="981105">
                  <a:extLst>
                    <a:ext uri="{9D8B030D-6E8A-4147-A177-3AD203B41FA5}">
                      <a16:colId xmlns:a16="http://schemas.microsoft.com/office/drawing/2014/main" val="1037754476"/>
                    </a:ext>
                  </a:extLst>
                </a:gridCol>
                <a:gridCol w="1100983">
                  <a:extLst>
                    <a:ext uri="{9D8B030D-6E8A-4147-A177-3AD203B41FA5}">
                      <a16:colId xmlns:a16="http://schemas.microsoft.com/office/drawing/2014/main" val="206906324"/>
                    </a:ext>
                  </a:extLst>
                </a:gridCol>
                <a:gridCol w="941672">
                  <a:extLst>
                    <a:ext uri="{9D8B030D-6E8A-4147-A177-3AD203B41FA5}">
                      <a16:colId xmlns:a16="http://schemas.microsoft.com/office/drawing/2014/main" val="1393262416"/>
                    </a:ext>
                  </a:extLst>
                </a:gridCol>
                <a:gridCol w="941672">
                  <a:extLst>
                    <a:ext uri="{9D8B030D-6E8A-4147-A177-3AD203B41FA5}">
                      <a16:colId xmlns:a16="http://schemas.microsoft.com/office/drawing/2014/main" val="1141096053"/>
                    </a:ext>
                  </a:extLst>
                </a:gridCol>
                <a:gridCol w="941672">
                  <a:extLst>
                    <a:ext uri="{9D8B030D-6E8A-4147-A177-3AD203B41FA5}">
                      <a16:colId xmlns:a16="http://schemas.microsoft.com/office/drawing/2014/main" val="1765128365"/>
                    </a:ext>
                  </a:extLst>
                </a:gridCol>
                <a:gridCol w="1056818">
                  <a:extLst>
                    <a:ext uri="{9D8B030D-6E8A-4147-A177-3AD203B41FA5}">
                      <a16:colId xmlns:a16="http://schemas.microsoft.com/office/drawing/2014/main" val="325136193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Essential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Useful by not Essential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Necessary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</a:t>
                      </a:r>
                      <a:r>
                        <a:rPr lang="en-US" sz="1600" baseline="-25000">
                          <a:effectLst/>
                        </a:rPr>
                        <a:t>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CVR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83421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rowSpan="1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226347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11146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256100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171348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256838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893849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040217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305835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750890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668372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383162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212581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407114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307203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Obj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4683576"/>
                  </a:ext>
                </a:extLst>
              </a:tr>
              <a:tr h="190500">
                <a:tc gridSpan="8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Total number of panelists; </a:t>
                      </a:r>
                      <a:r>
                        <a:rPr lang="en-US" sz="11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100" b="1" kern="1200" baseline="-25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Number of panelists indicating essential; </a:t>
                      </a:r>
                      <a:r>
                        <a:rPr lang="en-US" sz="11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CVR = Content validity ratio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3182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2457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u="none" dirty="0"/>
              <a:t>Results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458582" y="1327587"/>
            <a:ext cx="808851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Results. </a:t>
            </a:r>
            <a:r>
              <a:rPr lang="en-US" dirty="0"/>
              <a:t> For each assessment below, data are displayed for each item on the tool. A summary content validity index for Assessment 1: Portfolio is 1.00 for the 2-item measure. The CVI for Assessment 2: EDIT 6320 Final Project Rubric was 0.884 for the 10-item measure and 0.858 for the 11-item measure. Critical values for the CVRs were 0.693, 0.653, 0.620, 0.591, 0.566, 0.544, and 0.524 for 8, 9, 10, 11, 12, 13, and 14 respondents (</a:t>
            </a:r>
            <a:r>
              <a:rPr lang="en-US" i="1" dirty="0"/>
              <a:t>p</a:t>
            </a:r>
            <a:r>
              <a:rPr lang="en-US" dirty="0"/>
              <a:t> = .05), respectively. In summary, these two tools are considered valid based on the content experts’ professional judgment. </a:t>
            </a:r>
          </a:p>
          <a:p>
            <a:endParaRPr lang="en-US" dirty="0"/>
          </a:p>
          <a:p>
            <a:r>
              <a:rPr lang="en-US" dirty="0"/>
              <a:t>The overall tool would be considered valid if the final CVI was calculated to be .70 or higher (Davis, 1992; Gilbert &amp; Prion, 2016; Tilden, Nelson, &amp; May, 1990).</a:t>
            </a:r>
          </a:p>
          <a:p>
            <a:r>
              <a:rPr lang="en-US" dirty="0"/>
              <a:t> 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48825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u="none" dirty="0"/>
              <a:t>Content Validation 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458582" y="1327587"/>
            <a:ext cx="808851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Davis, L. (1992). Instrument review: Getting the most from a panel of experts. 	</a:t>
            </a:r>
            <a:r>
              <a:rPr lang="en-US" i="1" dirty="0"/>
              <a:t>Applied Nursing Research, 5</a:t>
            </a:r>
            <a:r>
              <a:rPr lang="en-US" dirty="0"/>
              <a:t>(4), 194-197.</a:t>
            </a:r>
          </a:p>
          <a:p>
            <a:r>
              <a:rPr lang="en-US" dirty="0"/>
              <a:t>Gilbert, G.E., &amp; Prion, S. (2016). Making sense of methods and measurement: 	</a:t>
            </a:r>
            <a:r>
              <a:rPr lang="en-US" dirty="0" err="1"/>
              <a:t>Lawshe’s</a:t>
            </a:r>
            <a:r>
              <a:rPr lang="en-US" dirty="0"/>
              <a:t> content validity index. </a:t>
            </a:r>
            <a:r>
              <a:rPr lang="en-US" i="1" dirty="0"/>
              <a:t>Clinical Simulation in Nursing, 12</a:t>
            </a:r>
            <a:r>
              <a:rPr lang="en-US" dirty="0"/>
              <a:t>, 	530-531.</a:t>
            </a:r>
          </a:p>
          <a:p>
            <a:r>
              <a:rPr lang="en-US" dirty="0" err="1"/>
              <a:t>Lawshe</a:t>
            </a:r>
            <a:r>
              <a:rPr lang="en-US" dirty="0"/>
              <a:t>, C.H. (1975). A quantitative approach to content validity. </a:t>
            </a:r>
            <a:r>
              <a:rPr lang="en-US" i="1" dirty="0"/>
              <a:t>Personnel 	Psychology, 28</a:t>
            </a:r>
            <a:r>
              <a:rPr lang="en-US" dirty="0"/>
              <a:t>, 563-575.</a:t>
            </a:r>
          </a:p>
          <a:p>
            <a:r>
              <a:rPr lang="en-US" dirty="0"/>
              <a:t>Tilden, V. P., Nelson, C.A., &amp; May, B. A. (1990). Use of qualitative methods to 	enhance content validity. </a:t>
            </a:r>
            <a:r>
              <a:rPr lang="en-US" i="1" dirty="0"/>
              <a:t>Nursing Research, 39</a:t>
            </a:r>
            <a:r>
              <a:rPr lang="en-US" dirty="0"/>
              <a:t>(3), 172-175.</a:t>
            </a:r>
          </a:p>
          <a:p>
            <a:r>
              <a:rPr lang="en-US" dirty="0"/>
              <a:t>Wilson, F.R., Pan, W., &amp; </a:t>
            </a:r>
            <a:r>
              <a:rPr lang="en-US" dirty="0" err="1"/>
              <a:t>Schumsky</a:t>
            </a:r>
            <a:r>
              <a:rPr lang="en-US" dirty="0"/>
              <a:t>, D. A. (2012). Recalculation of the critical 	values for </a:t>
            </a:r>
            <a:r>
              <a:rPr lang="en-US" dirty="0" err="1"/>
              <a:t>Lawshe’s</a:t>
            </a:r>
            <a:r>
              <a:rPr lang="en-US" dirty="0"/>
              <a:t> content validity ration. </a:t>
            </a:r>
            <a:r>
              <a:rPr lang="en-US" i="1" dirty="0"/>
              <a:t>Measurement and 	Evaluation in Counseling and Development, 45</a:t>
            </a:r>
            <a:r>
              <a:rPr lang="en-US" dirty="0"/>
              <a:t>(3), 197-210.</a:t>
            </a:r>
          </a:p>
          <a:p>
            <a:r>
              <a:rPr lang="en-US" dirty="0"/>
              <a:t> 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53140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u="none" dirty="0"/>
              <a:t>Questions?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AA85C-D1D8-499F-88AC-892BC058A02A}"/>
              </a:ext>
            </a:extLst>
          </p:cNvPr>
          <p:cNvSpPr/>
          <p:nvPr/>
        </p:nvSpPr>
        <p:spPr>
          <a:xfrm>
            <a:off x="458582" y="1327587"/>
            <a:ext cx="808851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8996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19CE-7350-4A2A-BECA-6773C73E1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u="none" dirty="0"/>
              <a:t>Contact Information</a:t>
            </a:r>
          </a:p>
          <a:p>
            <a:endParaRPr lang="en-US" u="non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8BBABF-9A8F-46E0-9F04-FFC413089280}"/>
              </a:ext>
            </a:extLst>
          </p:cNvPr>
          <p:cNvSpPr/>
          <p:nvPr/>
        </p:nvSpPr>
        <p:spPr>
          <a:xfrm>
            <a:off x="821872" y="1327587"/>
            <a:ext cx="7725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82D0E0-98DC-4D6C-8E90-DB7379FB450C}"/>
              </a:ext>
            </a:extLst>
          </p:cNvPr>
          <p:cNvSpPr txBox="1"/>
          <p:nvPr/>
        </p:nvSpPr>
        <p:spPr>
          <a:xfrm>
            <a:off x="983796" y="1514475"/>
            <a:ext cx="67505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Stacey Neuharth-Pritchett, </a:t>
            </a:r>
            <a:r>
              <a:rPr lang="en-US" dirty="0"/>
              <a:t>PhD</a:t>
            </a:r>
          </a:p>
          <a:p>
            <a:r>
              <a:rPr lang="en-US" dirty="0"/>
              <a:t>Senior Associate Dean for Academic Programs and Professor</a:t>
            </a:r>
          </a:p>
          <a:p>
            <a:r>
              <a:rPr lang="en-US" dirty="0">
                <a:hlinkClick r:id="rId3"/>
              </a:rPr>
              <a:t>sneuhart@uga.edu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Paige Tompkins</a:t>
            </a:r>
            <a:r>
              <a:rPr lang="en-US" dirty="0"/>
              <a:t>, PhD</a:t>
            </a:r>
          </a:p>
          <a:p>
            <a:r>
              <a:rPr lang="en-US" dirty="0"/>
              <a:t>Director of P-12 Educator Preparation and Clinical Professor</a:t>
            </a:r>
          </a:p>
          <a:p>
            <a:r>
              <a:rPr lang="en-US" dirty="0">
                <a:hlinkClick r:id="rId4"/>
              </a:rPr>
              <a:t>paige.tompkins@uga.edu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Anne McDonald</a:t>
            </a:r>
          </a:p>
          <a:p>
            <a:r>
              <a:rPr lang="en-US" dirty="0"/>
              <a:t>Director of Assessment</a:t>
            </a:r>
          </a:p>
          <a:p>
            <a:r>
              <a:rPr lang="en-US" dirty="0">
                <a:hlinkClick r:id="rId5"/>
              </a:rPr>
              <a:t>amcdonal@uga.edu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850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ORGIA BRAND">
      <a:dk1>
        <a:srgbClr val="000000"/>
      </a:dk1>
      <a:lt1>
        <a:srgbClr val="FFFFFF"/>
      </a:lt1>
      <a:dk2>
        <a:srgbClr val="BA0C2F"/>
      </a:dk2>
      <a:lt2>
        <a:srgbClr val="D6D2C4"/>
      </a:lt2>
      <a:accent1>
        <a:srgbClr val="9EA2A2"/>
      </a:accent1>
      <a:accent2>
        <a:srgbClr val="66435A"/>
      </a:accent2>
      <a:accent3>
        <a:srgbClr val="BFB800"/>
      </a:accent3>
      <a:accent4>
        <a:srgbClr val="00677F"/>
      </a:accent4>
      <a:accent5>
        <a:srgbClr val="776E64"/>
      </a:accent5>
      <a:accent6>
        <a:srgbClr val="FFCD00"/>
      </a:accent6>
      <a:hlink>
        <a:srgbClr val="00A3AD"/>
      </a:hlink>
      <a:folHlink>
        <a:srgbClr val="594A2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369F8F1-9034-9742-8745-19D45D52544B}" vid="{F3ED98B7-6D0A-CD4E-91BE-43FA9D75C8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UGA Presentation Template Standard</Template>
  <TotalTime>2607</TotalTime>
  <Words>2070</Words>
  <Application>Microsoft Office PowerPoint</Application>
  <PresentationFormat>On-screen Show (4:3)</PresentationFormat>
  <Paragraphs>299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McDonald</dc:creator>
  <cp:lastModifiedBy>Stacey Neuharth-pritchett</cp:lastModifiedBy>
  <cp:revision>129</cp:revision>
  <cp:lastPrinted>2023-01-10T16:20:21Z</cp:lastPrinted>
  <dcterms:created xsi:type="dcterms:W3CDTF">2022-07-26T16:52:13Z</dcterms:created>
  <dcterms:modified xsi:type="dcterms:W3CDTF">2023-05-02T11:53:29Z</dcterms:modified>
</cp:coreProperties>
</file>