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65" r:id="rId8"/>
    <p:sldId id="262" r:id="rId9"/>
    <p:sldId id="263" r:id="rId10"/>
    <p:sldId id="267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4" d="100"/>
          <a:sy n="74" d="100"/>
        </p:scale>
        <p:origin x="-344" y="-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793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499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675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370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51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94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435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41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346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312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6499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868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2890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387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560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0012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gaedassessment.org/wp-content/uploads/2025/11/updated-gada-membership-form-2025-2026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bfaircloth@bpc.edu" TargetMode="External"/><Relationship Id="rId2" Type="http://schemas.openxmlformats.org/officeDocument/2006/relationships/hyperlink" Target="mailto:shagood@thomasu.ed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ichelle_o_thompson@dekalbschoolsga.org" TargetMode="External"/><Relationship Id="rId5" Type="http://schemas.openxmlformats.org/officeDocument/2006/relationships/hyperlink" Target="mailto:lglover@tfc.edu" TargetMode="External"/><Relationship Id="rId4" Type="http://schemas.openxmlformats.org/officeDocument/2006/relationships/hyperlink" Target="mailto:mitchell_sn@mercer.edu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9C7FE-3280-440A-8ADB-6E3BBF2180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Fall 2025 meeting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DD831C-82B9-4F14-A8A6-576F59EE7D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November 14, 2025</a:t>
            </a:r>
          </a:p>
          <a:p>
            <a:r>
              <a:rPr lang="en-US" b="1" dirty="0"/>
              <a:t>10:00 – 12:00 pm</a:t>
            </a:r>
          </a:p>
        </p:txBody>
      </p:sp>
      <p:pic>
        <p:nvPicPr>
          <p:cNvPr id="4" name="Picture 3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82A2D1F7-5E38-4373-8260-3C2AC9B031C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20" y="1030288"/>
            <a:ext cx="6786356" cy="192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23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359D-58B3-42E8-89B3-A4E28C59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Meeting Agenda </a:t>
            </a:r>
            <a:r>
              <a:rPr lang="en-US" dirty="0"/>
              <a:t>- </a:t>
            </a:r>
            <a:r>
              <a:rPr lang="en-US" b="1" dirty="0"/>
              <a:t>Theme: </a:t>
            </a:r>
            <a:r>
              <a:rPr lang="en-US" dirty="0"/>
              <a:t>Integrating SOR in Educator Preparation and Approval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639D96-3D88-419D-960D-5A0E9A4FB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0636" y="-3334"/>
            <a:ext cx="2241363" cy="1725808"/>
          </a:xfrm>
          <a:prstGeom prst="rect">
            <a:avLst/>
          </a:prstGeom>
          <a:effectLst>
            <a:glow rad="25400">
              <a:schemeClr val="accent1">
                <a:alpha val="40000"/>
              </a:schemeClr>
            </a:glow>
          </a:effectLst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7A35CE1-4D18-4CD0-9D96-C2C1095870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3229204"/>
              </p:ext>
            </p:extLst>
          </p:nvPr>
        </p:nvGraphicFramePr>
        <p:xfrm>
          <a:off x="1322781" y="1776940"/>
          <a:ext cx="7305773" cy="423394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65011">
                  <a:extLst>
                    <a:ext uri="{9D8B030D-6E8A-4147-A177-3AD203B41FA5}">
                      <a16:colId xmlns:a16="http://schemas.microsoft.com/office/drawing/2014/main" val="1936417745"/>
                    </a:ext>
                  </a:extLst>
                </a:gridCol>
                <a:gridCol w="3086092">
                  <a:extLst>
                    <a:ext uri="{9D8B030D-6E8A-4147-A177-3AD203B41FA5}">
                      <a16:colId xmlns:a16="http://schemas.microsoft.com/office/drawing/2014/main" val="1406655822"/>
                    </a:ext>
                  </a:extLst>
                </a:gridCol>
                <a:gridCol w="3154670">
                  <a:extLst>
                    <a:ext uri="{9D8B030D-6E8A-4147-A177-3AD203B41FA5}">
                      <a16:colId xmlns:a16="http://schemas.microsoft.com/office/drawing/2014/main" val="840938198"/>
                    </a:ext>
                  </a:extLst>
                </a:gridCol>
              </a:tblGrid>
              <a:tr h="232395">
                <a:tc>
                  <a:txBody>
                    <a:bodyPr/>
                    <a:lstStyle/>
                    <a:p>
                      <a:pPr marL="67945" marR="0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2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 marR="0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2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Topic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 marR="0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Presenters</a:t>
                      </a:r>
                    </a:p>
                    <a:p>
                      <a:pPr marL="66675" marR="0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spc="-1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66675" marR="0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18737558"/>
                  </a:ext>
                </a:extLst>
              </a:tr>
              <a:tr h="574604">
                <a:tc>
                  <a:txBody>
                    <a:bodyPr/>
                    <a:lstStyle/>
                    <a:p>
                      <a:pPr marL="67945" marR="0">
                        <a:lnSpc>
                          <a:spcPts val="13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</a:t>
                      </a:r>
                      <a:r>
                        <a:rPr lang="en-US" sz="1400" spc="-25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sz="1400" spc="-1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</a:t>
                      </a:r>
                      <a:r>
                        <a:rPr lang="en-US" sz="1400" spc="-2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:15</a:t>
                      </a:r>
                      <a:endParaRPr lang="en-US" sz="14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462915" lvl="0" indent="-342900" algn="l" defTabSz="457200" rtl="0" eaLnBrk="1" latinLnBrk="0" hangingPunct="1">
                        <a:lnSpc>
                          <a:spcPts val="14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Symbol" panose="05050102010706020507" pitchFamily="18" charset="2"/>
                        <a:buChar char=""/>
                        <a:tabLst>
                          <a:tab pos="523875" algn="l"/>
                        </a:tabLst>
                      </a:pPr>
                      <a:r>
                        <a:rPr lang="en-US" sz="1400" b="1" kern="1200" spc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Opening Remarks</a:t>
                      </a:r>
                    </a:p>
                    <a:p>
                      <a:pPr marL="342900" marR="462915" lvl="0" indent="-342900" algn="l" defTabSz="457200" rtl="0" eaLnBrk="1" latinLnBrk="0" hangingPunct="1">
                        <a:lnSpc>
                          <a:spcPts val="14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Symbol" panose="05050102010706020507" pitchFamily="18" charset="2"/>
                        <a:buChar char=""/>
                        <a:tabLst>
                          <a:tab pos="523875" algn="l"/>
                        </a:tabLst>
                      </a:pPr>
                      <a:r>
                        <a:rPr lang="en-US" sz="1400" b="1" kern="1200" spc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Welcome Message</a:t>
                      </a:r>
                    </a:p>
                    <a:p>
                      <a:pPr marL="342900" marR="462915" lvl="0" indent="-342900" algn="l" defTabSz="457200" rtl="0" eaLnBrk="1" fontAlgn="auto" latinLnBrk="0" hangingPunct="1">
                        <a:lnSpc>
                          <a:spcPts val="14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Symbol" panose="05050102010706020507" pitchFamily="18" charset="2"/>
                        <a:buChar char=""/>
                        <a:tabLst>
                          <a:tab pos="523875" algn="l"/>
                        </a:tabLst>
                        <a:defRPr/>
                      </a:pPr>
                      <a:r>
                        <a:rPr lang="en-US" sz="1400" b="1" kern="1200" spc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Appointing new GADA president</a:t>
                      </a:r>
                      <a:endParaRPr lang="en-US" sz="1400" b="1" kern="1200" spc="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>
                        <a:lnSpc>
                          <a:spcPts val="13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6675" marR="0">
                        <a:lnSpc>
                          <a:spcPts val="13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GADA</a:t>
                      </a:r>
                      <a:r>
                        <a:rPr lang="en-US" sz="1400" spc="-25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Executive</a:t>
                      </a:r>
                      <a:r>
                        <a:rPr lang="en-US" sz="1400" spc="-25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Board</a:t>
                      </a:r>
                    </a:p>
                    <a:p>
                      <a:pPr marL="66675" marR="0">
                        <a:lnSpc>
                          <a:spcPts val="13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578522"/>
                  </a:ext>
                </a:extLst>
              </a:tr>
              <a:tr h="766138">
                <a:tc>
                  <a:txBody>
                    <a:bodyPr/>
                    <a:lstStyle/>
                    <a:p>
                      <a:pPr marL="67945" marR="0">
                        <a:lnSpc>
                          <a:spcPts val="13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10:15</a:t>
                      </a:r>
                      <a:r>
                        <a:rPr lang="en-US" sz="1400" spc="-25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sz="1400" spc="-1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10:35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7945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462915" lvl="0" indent="-342900" algn="l" defTabSz="457200" rtl="0" eaLnBrk="1" latinLnBrk="0" hangingPunct="1">
                        <a:lnSpc>
                          <a:spcPts val="14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Symbol" panose="05050102010706020507" pitchFamily="18" charset="2"/>
                        <a:buChar char=""/>
                        <a:tabLst>
                          <a:tab pos="523875" algn="l"/>
                        </a:tabLst>
                      </a:pPr>
                      <a:r>
                        <a:rPr lang="en-US" sz="1400" b="1" kern="1200" spc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Supporting Online Students’ Wellbeing in Initial Teacher Education Programs</a:t>
                      </a: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19240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Angela Lewis</a:t>
                      </a: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698665"/>
                  </a:ext>
                </a:extLst>
              </a:tr>
              <a:tr h="706414">
                <a:tc>
                  <a:txBody>
                    <a:bodyPr/>
                    <a:lstStyle/>
                    <a:p>
                      <a:pPr marL="67945" marR="0">
                        <a:lnSpc>
                          <a:spcPts val="14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5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10:35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sz="1400" spc="-5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1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11:00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462915" lvl="0" indent="-342900" algn="l" defTabSz="457200" rtl="0" eaLnBrk="1" latinLnBrk="0" hangingPunct="1">
                        <a:lnSpc>
                          <a:spcPts val="14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Symbol" panose="05050102010706020507" pitchFamily="18" charset="2"/>
                        <a:buChar char=""/>
                        <a:tabLst>
                          <a:tab pos="523875" algn="l"/>
                        </a:tabLst>
                      </a:pPr>
                      <a:r>
                        <a:rPr lang="en-US" sz="1400" b="1" kern="1200" spc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Ed Prep Updates </a:t>
                      </a: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>
                        <a:lnSpc>
                          <a:spcPts val="14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 Approval team- PSC staff</a:t>
                      </a:r>
                    </a:p>
                    <a:p>
                      <a:pPr marL="66675" marR="0">
                        <a:lnSpc>
                          <a:spcPts val="14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66675" marR="0">
                        <a:lnSpc>
                          <a:spcPts val="14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 &amp; A 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901082"/>
                  </a:ext>
                </a:extLst>
              </a:tr>
              <a:tr h="791851">
                <a:tc>
                  <a:txBody>
                    <a:bodyPr/>
                    <a:lstStyle/>
                    <a:p>
                      <a:pPr marL="67945" marR="0">
                        <a:lnSpc>
                          <a:spcPts val="14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spc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11:00</a:t>
                      </a:r>
                      <a:r>
                        <a:rPr lang="en-US" sz="1400" spc="-5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sz="1400" spc="-5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1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11:45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marR="462915" lvl="0" indent="-342900" algn="l" defTabSz="457200" rtl="0" eaLnBrk="1" latinLnBrk="0" hangingPunct="1">
                        <a:lnSpc>
                          <a:spcPts val="14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Symbol" panose="05050102010706020507" pitchFamily="18" charset="2"/>
                        <a:buChar char=""/>
                        <a:tabLst>
                          <a:tab pos="523875" algn="l"/>
                        </a:tabLst>
                      </a:pPr>
                      <a:r>
                        <a:rPr lang="en-US" sz="1400" b="1" kern="1200" spc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Panel Discussion- Insights from EPPs that have gone up for program approval recently </a:t>
                      </a: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>
                        <a:lnSpc>
                          <a:spcPts val="14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Panelists from Various EPPs- Moderated by Susan Hagood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92370627"/>
                  </a:ext>
                </a:extLst>
              </a:tr>
              <a:tr h="747992">
                <a:tc>
                  <a:txBody>
                    <a:bodyPr/>
                    <a:lstStyle/>
                    <a:p>
                      <a:pPr marL="67945" marR="0">
                        <a:lnSpc>
                          <a:spcPts val="14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11:45-12:00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marR="462915" lvl="0" indent="-342900" algn="l" defTabSz="457200" rtl="0" eaLnBrk="1" latinLnBrk="0" hangingPunct="1">
                        <a:lnSpc>
                          <a:spcPts val="14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Symbol" panose="05050102010706020507" pitchFamily="18" charset="2"/>
                        <a:buChar char=""/>
                        <a:tabLst>
                          <a:tab pos="523875" algn="l"/>
                        </a:tabLst>
                      </a:pPr>
                      <a:r>
                        <a:rPr lang="en-US" sz="1400" b="1" kern="1200" spc="0" dirty="0" err="1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GaPSC</a:t>
                      </a:r>
                      <a:r>
                        <a:rPr lang="en-US" sz="1400" b="1" kern="1200" spc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Updates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 marR="0">
                        <a:lnSpc>
                          <a:spcPts val="14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spc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Anne Marie Fenton 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91252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4075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45D25-A156-4CB6-AD3E-9A826953F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Approving Meeting Minutes – May,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9F25B-630F-47C4-ACC6-83B2F118A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Review and Approve Minutes from the previous GADA meeting, Spring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21365D-41C9-4BE9-ABE7-C73A5B3F9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0298" y="9139"/>
            <a:ext cx="2101702" cy="1944859"/>
          </a:xfrm>
          <a:prstGeom prst="rect">
            <a:avLst/>
          </a:prstGeom>
          <a:effectLst>
            <a:glow rad="25400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555357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1E71-D429-401C-A43E-6B1ED4C02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Parliamentarians Report to the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ADAEC-7C64-4F9A-98ED-42C5DCF90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Secretary’s Report</a:t>
            </a:r>
            <a:r>
              <a:rPr lang="en-US" sz="2800" dirty="0"/>
              <a:t> – Dr. Eric Carlyle </a:t>
            </a:r>
          </a:p>
          <a:p>
            <a:pPr marL="0" indent="0">
              <a:buNone/>
            </a:pPr>
            <a:r>
              <a:rPr lang="en-US" sz="2800" dirty="0"/>
              <a:t> </a:t>
            </a:r>
          </a:p>
          <a:p>
            <a:r>
              <a:rPr lang="en-US" sz="2800" b="1" dirty="0"/>
              <a:t>Editor’s Report</a:t>
            </a:r>
            <a:r>
              <a:rPr lang="en-US" sz="2800" dirty="0"/>
              <a:t> – Mrs. Angela Lewis </a:t>
            </a:r>
          </a:p>
          <a:p>
            <a:pPr marL="0" indent="0">
              <a:buNone/>
            </a:pPr>
            <a:r>
              <a:rPr lang="en-US" sz="2800" dirty="0"/>
              <a:t> </a:t>
            </a:r>
          </a:p>
          <a:p>
            <a:r>
              <a:rPr lang="en-US" sz="2800" b="1" dirty="0"/>
              <a:t>Treasurer’s Report</a:t>
            </a:r>
            <a:r>
              <a:rPr lang="en-US" sz="2800" dirty="0"/>
              <a:t> – Dr. Sumitra Himangshu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76B67B-6EE3-4F7F-8519-CD71723BD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963" y="0"/>
            <a:ext cx="1985037" cy="1836900"/>
          </a:xfrm>
          <a:prstGeom prst="rect">
            <a:avLst/>
          </a:prstGeom>
          <a:effectLst>
            <a:glow rad="25400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534171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8E4E2-1FAA-4549-B4C9-007E12485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263913"/>
            <a:ext cx="9880687" cy="1007326"/>
          </a:xfrm>
        </p:spPr>
        <p:txBody>
          <a:bodyPr>
            <a:normAutofit fontScale="90000"/>
          </a:bodyPr>
          <a:lstStyle/>
          <a:p>
            <a:r>
              <a:rPr lang="en-US" dirty="0"/>
              <a:t>Treasurer’s Report Fall 2025 – </a:t>
            </a:r>
            <a:r>
              <a:rPr lang="en-US" sz="3100" dirty="0"/>
              <a:t>Dr. Sumitra </a:t>
            </a:r>
            <a:r>
              <a:rPr lang="en-US" sz="3100" dirty="0" err="1"/>
              <a:t>Himangshu</a:t>
            </a:r>
            <a:r>
              <a:rPr lang="en-US" sz="3100" dirty="0"/>
              <a:t>-Pennybacker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8377B-3BC7-44A4-BD34-EBA062F00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5054"/>
            <a:ext cx="9470276" cy="5061847"/>
          </a:xfrm>
        </p:spPr>
        <p:txBody>
          <a:bodyPr>
            <a:normAutofit fontScale="32500" lnSpcReduction="20000"/>
          </a:bodyPr>
          <a:lstStyle/>
          <a:p>
            <a:r>
              <a:rPr lang="en-US" sz="6400" dirty="0"/>
              <a:t>GADA Business Checking Account:  </a:t>
            </a:r>
          </a:p>
          <a:p>
            <a:pPr>
              <a:buFont typeface="Wingdings" pitchFamily="2" charset="2"/>
              <a:buChar char="Ø"/>
            </a:pPr>
            <a:r>
              <a:rPr lang="en-US" sz="6400" dirty="0">
                <a:solidFill>
                  <a:srgbClr val="FFC000"/>
                </a:solidFill>
              </a:rPr>
              <a:t>Current Balance = $4,872.48</a:t>
            </a:r>
            <a:r>
              <a:rPr lang="en-US" sz="6400" dirty="0"/>
              <a:t>	</a:t>
            </a:r>
          </a:p>
          <a:p>
            <a:pPr marL="0" indent="0">
              <a:buNone/>
            </a:pPr>
            <a:r>
              <a:rPr lang="en-US" sz="6400" dirty="0"/>
              <a:t>{Includes $159.04 for annual renewals of GADA ZOOM account and WordPress GADA Website ($146.04 + $13)}</a:t>
            </a:r>
          </a:p>
          <a:p>
            <a:pPr>
              <a:buFont typeface="Wingdings" pitchFamily="2" charset="2"/>
              <a:buChar char="Ø"/>
            </a:pPr>
            <a:r>
              <a:rPr lang="en-US" sz="6400" dirty="0">
                <a:solidFill>
                  <a:srgbClr val="FFC000"/>
                </a:solidFill>
              </a:rPr>
              <a:t>Expected dues </a:t>
            </a:r>
            <a:r>
              <a:rPr lang="en-US" sz="6400" dirty="0">
                <a:solidFill>
                  <a:schemeClr val="tx1"/>
                </a:solidFill>
              </a:rPr>
              <a:t>(payments in process November 2025): </a:t>
            </a:r>
            <a:r>
              <a:rPr lang="en-US" sz="6400" dirty="0">
                <a:solidFill>
                  <a:srgbClr val="FFC000"/>
                </a:solidFill>
              </a:rPr>
              <a:t>$600/-</a:t>
            </a:r>
          </a:p>
          <a:p>
            <a:pPr>
              <a:buFont typeface="Wingdings" pitchFamily="2" charset="2"/>
              <a:buChar char="Ø"/>
            </a:pPr>
            <a:r>
              <a:rPr lang="en-US" sz="6400" dirty="0">
                <a:solidFill>
                  <a:srgbClr val="FFC000"/>
                </a:solidFill>
              </a:rPr>
              <a:t>Anticipated Total </a:t>
            </a:r>
            <a:r>
              <a:rPr lang="en-US" sz="6400" dirty="0">
                <a:solidFill>
                  <a:schemeClr val="tx1"/>
                </a:solidFill>
              </a:rPr>
              <a:t>(at end of year): </a:t>
            </a:r>
            <a:r>
              <a:rPr lang="en-US" sz="6400" dirty="0">
                <a:solidFill>
                  <a:srgbClr val="FFC000"/>
                </a:solidFill>
              </a:rPr>
              <a:t>$5,472.48</a:t>
            </a:r>
          </a:p>
          <a:p>
            <a:pPr marL="0" indent="0">
              <a:buNone/>
            </a:pPr>
            <a:endParaRPr lang="en-US" sz="6400" dirty="0"/>
          </a:p>
          <a:p>
            <a:r>
              <a:rPr lang="en-US" sz="6400" dirty="0"/>
              <a:t> </a:t>
            </a:r>
            <a:r>
              <a:rPr lang="en-US" sz="6400" b="1" dirty="0"/>
              <a:t>Here is a link to the current Membership Renewal Form:</a:t>
            </a:r>
            <a:r>
              <a:rPr lang="en-US" sz="6400" dirty="0"/>
              <a:t> </a:t>
            </a:r>
          </a:p>
          <a:p>
            <a:r>
              <a:rPr lang="en-US" sz="6400" dirty="0">
                <a:hlinkClick r:id="rId2"/>
              </a:rPr>
              <a:t>https://gaedassessment.org/wp-content/uploads/2025/11/updated-gada-membership-form-2025-2026.pdf</a:t>
            </a:r>
            <a:endParaRPr lang="en-US" sz="6400" dirty="0"/>
          </a:p>
          <a:p>
            <a:r>
              <a:rPr lang="en-US" sz="6400" dirty="0"/>
              <a:t>Please mail your payment to address on Form.</a:t>
            </a:r>
          </a:p>
          <a:p>
            <a:endParaRPr lang="en-US" sz="6400" dirty="0"/>
          </a:p>
          <a:p>
            <a:r>
              <a:rPr lang="en-US" sz="6600" b="1" dirty="0">
                <a:solidFill>
                  <a:srgbClr val="FFC000"/>
                </a:solidFill>
              </a:rPr>
              <a:t>NOTE:</a:t>
            </a:r>
            <a:r>
              <a:rPr lang="en-US" sz="6600" b="1" dirty="0"/>
              <a:t> </a:t>
            </a:r>
            <a:r>
              <a:rPr lang="en-US" sz="6600" dirty="0"/>
              <a:t> IF paying membership dues today, </a:t>
            </a:r>
            <a:r>
              <a:rPr lang="en-US" sz="6600" dirty="0">
                <a:solidFill>
                  <a:srgbClr val="FFC000"/>
                </a:solidFill>
              </a:rPr>
              <a:t>at the Fall 2025 Conference</a:t>
            </a:r>
            <a:r>
              <a:rPr lang="en-US" sz="6600" dirty="0"/>
              <a:t>, then please </a:t>
            </a:r>
            <a:r>
              <a:rPr lang="en-US" sz="6600" dirty="0">
                <a:solidFill>
                  <a:srgbClr val="FFC000"/>
                </a:solidFill>
              </a:rPr>
              <a:t>give membership dues to Mrs. Angela Lewis, GADA Editor</a:t>
            </a:r>
            <a:r>
              <a:rPr lang="en-US" sz="6600" i="1" dirty="0"/>
              <a:t>.</a:t>
            </a:r>
          </a:p>
          <a:p>
            <a:endParaRPr lang="en-US" sz="6600" i="1" dirty="0"/>
          </a:p>
          <a:p>
            <a:endParaRPr lang="en-US" sz="6600" dirty="0"/>
          </a:p>
          <a:p>
            <a:endParaRPr lang="en-US" sz="6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56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8E4E2-1FAA-4549-B4C9-007E12485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41609"/>
            <a:ext cx="8596668" cy="1074235"/>
          </a:xfrm>
        </p:spPr>
        <p:txBody>
          <a:bodyPr>
            <a:normAutofit/>
          </a:bodyPr>
          <a:lstStyle/>
          <a:p>
            <a:r>
              <a:rPr lang="en-US" sz="3200" dirty="0"/>
              <a:t>Treasurer’s Update Fall 2025 –</a:t>
            </a:r>
            <a:br>
              <a:rPr lang="en-US" sz="3200" dirty="0"/>
            </a:br>
            <a:r>
              <a:rPr lang="en-US" sz="2800" dirty="0"/>
              <a:t>Dr. Sumitra </a:t>
            </a:r>
            <a:r>
              <a:rPr lang="en-US" sz="2800" dirty="0" err="1"/>
              <a:t>Himangshu</a:t>
            </a:r>
            <a:r>
              <a:rPr lang="en-US" sz="2800" dirty="0"/>
              <a:t>-Pennybacker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8377B-3BC7-44A4-BD34-EBA062F00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06292"/>
            <a:ext cx="9920894" cy="4994507"/>
          </a:xfrm>
        </p:spPr>
        <p:txBody>
          <a:bodyPr>
            <a:normAutofit fontScale="25000" lnSpcReduction="20000"/>
          </a:bodyPr>
          <a:lstStyle/>
          <a:p>
            <a:r>
              <a:rPr lang="en-US" sz="7200" dirty="0"/>
              <a:t>Update regarding direct deposit of GADA Membership payment:</a:t>
            </a:r>
          </a:p>
          <a:p>
            <a:pPr marL="0" indent="0">
              <a:buNone/>
            </a:pPr>
            <a:r>
              <a:rPr lang="en-US" sz="7200" dirty="0"/>
              <a:t>(</a:t>
            </a:r>
            <a:r>
              <a:rPr lang="en-US" sz="7200" dirty="0" err="1"/>
              <a:t>i</a:t>
            </a:r>
            <a:r>
              <a:rPr lang="en-US" sz="7200" dirty="0"/>
              <a:t>) IF your institution would prefer </a:t>
            </a:r>
            <a:r>
              <a:rPr lang="en-US" sz="7200" dirty="0">
                <a:solidFill>
                  <a:srgbClr val="FFC000"/>
                </a:solidFill>
              </a:rPr>
              <a:t>to set-up direct payment through an ACH account</a:t>
            </a:r>
            <a:r>
              <a:rPr lang="en-US" sz="7200" dirty="0"/>
              <a:t> – </a:t>
            </a:r>
          </a:p>
          <a:p>
            <a:pPr marL="0" indent="0">
              <a:buNone/>
            </a:pPr>
            <a:r>
              <a:rPr lang="en-US" sz="7200" dirty="0"/>
              <a:t>then -  have your financial services contact me:  </a:t>
            </a:r>
            <a:r>
              <a:rPr lang="en-US" sz="7200" dirty="0" err="1"/>
              <a:t>sumitra.himangshu@mga.edu</a:t>
            </a:r>
            <a:endParaRPr lang="en-US" sz="7200" dirty="0"/>
          </a:p>
          <a:p>
            <a:pPr marL="0" indent="0">
              <a:buNone/>
            </a:pPr>
            <a:endParaRPr lang="en-US" sz="7200" dirty="0"/>
          </a:p>
          <a:p>
            <a:pPr marL="0" indent="0">
              <a:buNone/>
            </a:pPr>
            <a:r>
              <a:rPr lang="en-US" sz="7200" dirty="0"/>
              <a:t>(ii) </a:t>
            </a:r>
            <a:r>
              <a:rPr lang="en-US" sz="7200" dirty="0">
                <a:solidFill>
                  <a:srgbClr val="FFC000"/>
                </a:solidFill>
              </a:rPr>
              <a:t>For this year (2025-2026), please use the Membership Renewal Form on the GADA website to pay annual membership dues. </a:t>
            </a:r>
          </a:p>
          <a:p>
            <a:pPr marL="0" indent="0">
              <a:buNone/>
            </a:pPr>
            <a:r>
              <a:rPr lang="en-US" sz="7200" dirty="0">
                <a:solidFill>
                  <a:schemeClr val="tx1"/>
                </a:solidFill>
              </a:rPr>
              <a:t>(iii) Please mail </a:t>
            </a:r>
            <a:r>
              <a:rPr lang="en-US" sz="7200" dirty="0" err="1">
                <a:solidFill>
                  <a:schemeClr val="tx1"/>
                </a:solidFill>
              </a:rPr>
              <a:t>cheque</a:t>
            </a:r>
            <a:r>
              <a:rPr lang="en-US" sz="7200" dirty="0">
                <a:solidFill>
                  <a:schemeClr val="tx1"/>
                </a:solidFill>
              </a:rPr>
              <a:t> to:</a:t>
            </a:r>
          </a:p>
          <a:p>
            <a:r>
              <a:rPr lang="en-US" sz="4900" dirty="0"/>
              <a:t>			</a:t>
            </a:r>
            <a:r>
              <a:rPr lang="en-US" sz="6400" dirty="0"/>
              <a:t>GADA c/o Dr. Sumitra Himangshu-</a:t>
            </a:r>
            <a:r>
              <a:rPr lang="en-US" sz="6400" dirty="0" err="1"/>
              <a:t>Pennybacker</a:t>
            </a:r>
            <a:endParaRPr lang="en-US" sz="6400" dirty="0"/>
          </a:p>
          <a:p>
            <a:r>
              <a:rPr lang="en-US" sz="6400" dirty="0"/>
              <a:t>			Teacher Education Building 307</a:t>
            </a:r>
          </a:p>
          <a:p>
            <a:r>
              <a:rPr lang="en-US" sz="6400" dirty="0"/>
              <a:t>			School of Education &amp; Behavioral Sciences</a:t>
            </a:r>
          </a:p>
          <a:p>
            <a:r>
              <a:rPr lang="en-US" sz="6400" dirty="0"/>
              <a:t>			Middle Georgia State University</a:t>
            </a:r>
          </a:p>
          <a:p>
            <a:r>
              <a:rPr lang="en-US" sz="6400" dirty="0"/>
              <a:t>			100 University Parkway</a:t>
            </a:r>
          </a:p>
          <a:p>
            <a:r>
              <a:rPr lang="en-US" sz="6400" dirty="0"/>
              <a:t>			Macon, GA 31206.</a:t>
            </a:r>
          </a:p>
          <a:p>
            <a:endParaRPr lang="en-US" sz="4900" dirty="0"/>
          </a:p>
          <a:p>
            <a:r>
              <a:rPr lang="en-US" sz="7200" b="1" dirty="0">
                <a:solidFill>
                  <a:srgbClr val="FFC000"/>
                </a:solidFill>
              </a:rPr>
              <a:t>NOTE:</a:t>
            </a:r>
            <a:r>
              <a:rPr lang="en-US" sz="7200" b="1" dirty="0"/>
              <a:t> </a:t>
            </a:r>
            <a:r>
              <a:rPr lang="en-US" sz="7200" dirty="0"/>
              <a:t> Please contact me if you </a:t>
            </a:r>
            <a:r>
              <a:rPr lang="en-US" sz="7200" dirty="0">
                <a:solidFill>
                  <a:srgbClr val="FFC000"/>
                </a:solidFill>
              </a:rPr>
              <a:t>need an invoice or to update W-9 Form.</a:t>
            </a:r>
            <a:endParaRPr lang="en-US" dirty="0">
              <a:solidFill>
                <a:srgbClr val="FFC000"/>
              </a:solidFill>
            </a:endParaRP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100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0107-5D8E-44DE-A5AD-BAAB674D0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Installing New Officers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EADEB-AA9D-416B-AB99-086BA1164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President </a:t>
            </a:r>
          </a:p>
          <a:p>
            <a:r>
              <a:rPr lang="en-US" dirty="0"/>
              <a:t>President Elect </a:t>
            </a:r>
          </a:p>
        </p:txBody>
      </p:sp>
    </p:spTree>
    <p:extLst>
      <p:ext uri="{BB962C8B-B14F-4D97-AF65-F5344CB8AC3E}">
        <p14:creationId xmlns:p14="http://schemas.microsoft.com/office/powerpoint/2010/main" val="2602423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0107-5D8E-44DE-A5AD-BAAB674D0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GaPSC</a:t>
            </a:r>
            <a:r>
              <a:rPr lang="en-US" dirty="0"/>
              <a:t>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EADEB-AA9D-416B-AB99-086BA1164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GaPSC</a:t>
            </a:r>
            <a:r>
              <a:rPr lang="en-US" dirty="0"/>
              <a:t> Education Approval team shares updates </a:t>
            </a:r>
          </a:p>
        </p:txBody>
      </p:sp>
    </p:spTree>
    <p:extLst>
      <p:ext uri="{BB962C8B-B14F-4D97-AF65-F5344CB8AC3E}">
        <p14:creationId xmlns:p14="http://schemas.microsoft.com/office/powerpoint/2010/main" val="3088129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B5C7E-29B5-4BB4-A006-6D8C2DB0D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23" y="34164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Panel Discussion- Program Approval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60E2B-B80C-4DD1-AB0B-74A1E8EF2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256" y="6006860"/>
            <a:ext cx="9018757" cy="388190"/>
          </a:xfrm>
        </p:spPr>
        <p:txBody>
          <a:bodyPr>
            <a:noAutofit/>
          </a:bodyPr>
          <a:lstStyle/>
          <a:p>
            <a:r>
              <a:rPr lang="en-US" dirty="0"/>
              <a:t>Moderator – Susan Hagood, Thomas University, </a:t>
            </a:r>
            <a:r>
              <a:rPr lang="en-US" dirty="0">
                <a:hlinkClick r:id="rId2"/>
              </a:rPr>
              <a:t>shagood@thomasu.edu</a:t>
            </a:r>
            <a:r>
              <a:rPr lang="en-US" dirty="0"/>
              <a:t>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70BC80-90C2-4B97-885A-02AD1AD5210F}"/>
              </a:ext>
            </a:extLst>
          </p:cNvPr>
          <p:cNvSpPr txBox="1"/>
          <p:nvPr/>
        </p:nvSpPr>
        <p:spPr>
          <a:xfrm>
            <a:off x="608323" y="1414611"/>
            <a:ext cx="47055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Beverly Faircloth: </a:t>
            </a:r>
          </a:p>
          <a:p>
            <a:r>
              <a:rPr lang="en-US" i="1" dirty="0"/>
              <a:t>Chair, Division of Education, Behavioral Sciences &amp; Humanities</a:t>
            </a:r>
            <a:endParaRPr lang="en-US" dirty="0"/>
          </a:p>
          <a:p>
            <a:r>
              <a:rPr lang="en-US" i="1" dirty="0"/>
              <a:t>Assistant Professor of Education</a:t>
            </a:r>
            <a:endParaRPr lang="en-US" dirty="0"/>
          </a:p>
          <a:p>
            <a:r>
              <a:rPr lang="en-US" i="1" dirty="0"/>
              <a:t>EPP Coordinator</a:t>
            </a:r>
            <a:endParaRPr lang="en-US" dirty="0"/>
          </a:p>
          <a:p>
            <a:r>
              <a:rPr lang="en-US" dirty="0"/>
              <a:t>Brewton Parker Christian University</a:t>
            </a:r>
          </a:p>
          <a:p>
            <a:r>
              <a:rPr lang="en-US" dirty="0">
                <a:hlinkClick r:id="rId3"/>
              </a:rPr>
              <a:t>bfaircloth@bpc.edu</a:t>
            </a: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94F3CF-A5FA-41A4-B36E-5EE64A7E0C21}"/>
              </a:ext>
            </a:extLst>
          </p:cNvPr>
          <p:cNvSpPr txBox="1"/>
          <p:nvPr/>
        </p:nvSpPr>
        <p:spPr>
          <a:xfrm>
            <a:off x="5115464" y="1490179"/>
            <a:ext cx="53656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Shannon Mitchell: </a:t>
            </a:r>
          </a:p>
          <a:p>
            <a:r>
              <a:rPr lang="en-US" dirty="0"/>
              <a:t>Director of Assessment, </a:t>
            </a:r>
          </a:p>
          <a:p>
            <a:r>
              <a:rPr lang="en-US" dirty="0"/>
              <a:t>TCOE at Mercer University</a:t>
            </a:r>
          </a:p>
          <a:p>
            <a:r>
              <a:rPr lang="en-US" dirty="0"/>
              <a:t>School Counselor </a:t>
            </a:r>
          </a:p>
          <a:p>
            <a:r>
              <a:rPr lang="en-US" dirty="0"/>
              <a:t>Warner Robins High School</a:t>
            </a:r>
          </a:p>
          <a:p>
            <a:r>
              <a:rPr lang="en-US" u="sng" dirty="0">
                <a:hlinkClick r:id="rId4"/>
              </a:rPr>
              <a:t>mitchell_sn@mercer.edu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B802C3-A4C2-4644-8D57-404244962B4A}"/>
              </a:ext>
            </a:extLst>
          </p:cNvPr>
          <p:cNvSpPr txBox="1"/>
          <p:nvPr/>
        </p:nvSpPr>
        <p:spPr>
          <a:xfrm>
            <a:off x="608323" y="4223364"/>
            <a:ext cx="43643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Lisa Glover:</a:t>
            </a:r>
            <a:endParaRPr lang="en-US" dirty="0"/>
          </a:p>
          <a:p>
            <a:r>
              <a:rPr lang="en-US" dirty="0"/>
              <a:t>Chair, Teacher Education Department</a:t>
            </a:r>
          </a:p>
          <a:p>
            <a:r>
              <a:rPr lang="en-US" dirty="0"/>
              <a:t>Toccoa Falls College</a:t>
            </a:r>
          </a:p>
          <a:p>
            <a:r>
              <a:rPr lang="en-US" dirty="0">
                <a:hlinkClick r:id="rId5"/>
              </a:rPr>
              <a:t>lglover@tfc.edu</a:t>
            </a:r>
            <a:r>
              <a:rPr lang="en-US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9299D8-250C-4C81-8E32-33441CB040F9}"/>
              </a:ext>
            </a:extLst>
          </p:cNvPr>
          <p:cNvSpPr txBox="1"/>
          <p:nvPr/>
        </p:nvSpPr>
        <p:spPr>
          <a:xfrm>
            <a:off x="5115464" y="4206678"/>
            <a:ext cx="4705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Michelle Thompson:</a:t>
            </a:r>
            <a:endParaRPr lang="en-US" dirty="0"/>
          </a:p>
          <a:p>
            <a:r>
              <a:rPr lang="en-US" dirty="0"/>
              <a:t>Senior Coordinator, TAPP</a:t>
            </a:r>
          </a:p>
          <a:p>
            <a:r>
              <a:rPr lang="en-US" dirty="0"/>
              <a:t>Dekalb County School District Department of Professional Learning </a:t>
            </a:r>
            <a:endParaRPr lang="en-US" dirty="0">
              <a:hlinkClick r:id="rId6"/>
            </a:endParaRPr>
          </a:p>
          <a:p>
            <a:r>
              <a:rPr lang="en-US" dirty="0">
                <a:hlinkClick r:id="rId6"/>
              </a:rPr>
              <a:t>michelle_o_thompson@dekalbschoolsga.org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437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0107-5D8E-44DE-A5AD-BAAB674D0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GaPSC</a:t>
            </a:r>
            <a:r>
              <a:rPr lang="en-US" dirty="0"/>
              <a:t>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EADEB-AA9D-416B-AB99-086BA1164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Anne Marie Fenton  </a:t>
            </a:r>
          </a:p>
        </p:txBody>
      </p:sp>
    </p:spTree>
    <p:extLst>
      <p:ext uri="{BB962C8B-B14F-4D97-AF65-F5344CB8AC3E}">
        <p14:creationId xmlns:p14="http://schemas.microsoft.com/office/powerpoint/2010/main" val="1720335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41A82-7F6A-4F0F-AFFC-7C8E5AB30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DA0D0-66DC-4F33-AE03-B156C4FBC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Meeting Adjourned!</a:t>
            </a:r>
          </a:p>
        </p:txBody>
      </p:sp>
    </p:spTree>
    <p:extLst>
      <p:ext uri="{BB962C8B-B14F-4D97-AF65-F5344CB8AC3E}">
        <p14:creationId xmlns:p14="http://schemas.microsoft.com/office/powerpoint/2010/main" val="204590244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3286</TotalTime>
  <Words>564</Words>
  <Application>Microsoft Office PowerPoint</Application>
  <PresentationFormat>Widescreen</PresentationFormat>
  <Paragraphs>98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Symbol</vt:lpstr>
      <vt:lpstr>Trebuchet MS</vt:lpstr>
      <vt:lpstr>Wingdings</vt:lpstr>
      <vt:lpstr>Wingdings 3</vt:lpstr>
      <vt:lpstr>Facet</vt:lpstr>
      <vt:lpstr>Fall 2025 meeting </vt:lpstr>
      <vt:lpstr>Meeting Agenda - Theme: Integrating SOR in Educator Preparation and Approval   </vt:lpstr>
      <vt:lpstr>Approving Meeting Minutes – May, 2025</vt:lpstr>
      <vt:lpstr>Parliamentarians Report to the group</vt:lpstr>
      <vt:lpstr>Treasurer’s Report Fall 2025 – Dr. Sumitra Himangshu-Pennybacker</vt:lpstr>
      <vt:lpstr>Treasurer’s Update Fall 2025 – Dr. Sumitra Himangshu-Pennybacker</vt:lpstr>
      <vt:lpstr>Installing New Officers</vt:lpstr>
      <vt:lpstr>GaPSC updates</vt:lpstr>
      <vt:lpstr> Panel Discussion- Program Approval</vt:lpstr>
      <vt:lpstr>GaPSC updates</vt:lpstr>
      <vt:lpstr>Concluding thoughts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 2022 meeting</dc:title>
  <dc:creator>Ruchi Bhatnagar</dc:creator>
  <cp:lastModifiedBy>Ruchi Bhatnagar</cp:lastModifiedBy>
  <cp:revision>47</cp:revision>
  <dcterms:created xsi:type="dcterms:W3CDTF">2022-11-16T21:10:34Z</dcterms:created>
  <dcterms:modified xsi:type="dcterms:W3CDTF">2025-11-13T21:51:26Z</dcterms:modified>
</cp:coreProperties>
</file>